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256" r:id="rId2"/>
    <p:sldId id="289" r:id="rId3"/>
    <p:sldId id="308" r:id="rId4"/>
    <p:sldId id="258" r:id="rId5"/>
    <p:sldId id="259" r:id="rId6"/>
    <p:sldId id="260" r:id="rId7"/>
    <p:sldId id="304" r:id="rId8"/>
    <p:sldId id="262" r:id="rId9"/>
    <p:sldId id="297" r:id="rId10"/>
    <p:sldId id="261" r:id="rId11"/>
    <p:sldId id="264" r:id="rId12"/>
    <p:sldId id="265" r:id="rId13"/>
    <p:sldId id="278" r:id="rId14"/>
    <p:sldId id="311" r:id="rId15"/>
    <p:sldId id="279" r:id="rId16"/>
    <p:sldId id="312" r:id="rId17"/>
    <p:sldId id="280" r:id="rId18"/>
    <p:sldId id="313" r:id="rId19"/>
    <p:sldId id="269" r:id="rId20"/>
    <p:sldId id="303" r:id="rId21"/>
    <p:sldId id="270" r:id="rId22"/>
    <p:sldId id="291" r:id="rId23"/>
    <p:sldId id="275" r:id="rId24"/>
    <p:sldId id="292" r:id="rId25"/>
    <p:sldId id="276" r:id="rId26"/>
    <p:sldId id="315" r:id="rId27"/>
    <p:sldId id="284" r:id="rId28"/>
    <p:sldId id="281" r:id="rId29"/>
    <p:sldId id="314" r:id="rId30"/>
    <p:sldId id="268" r:id="rId31"/>
    <p:sldId id="271" r:id="rId32"/>
    <p:sldId id="272" r:id="rId33"/>
    <p:sldId id="298" r:id="rId34"/>
    <p:sldId id="316" r:id="rId35"/>
    <p:sldId id="299" r:id="rId36"/>
    <p:sldId id="287" r:id="rId37"/>
    <p:sldId id="309" r:id="rId38"/>
    <p:sldId id="300" r:id="rId39"/>
    <p:sldId id="301" r:id="rId40"/>
    <p:sldId id="295" r:id="rId41"/>
    <p:sldId id="305" r:id="rId42"/>
    <p:sldId id="306" r:id="rId43"/>
    <p:sldId id="307" r:id="rId44"/>
    <p:sldId id="296" r:id="rId45"/>
    <p:sldId id="285" r:id="rId46"/>
    <p:sldId id="310" r:id="rId47"/>
    <p:sldId id="267"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26"/>
    <p:restoredTop sz="77000"/>
  </p:normalViewPr>
  <p:slideViewPr>
    <p:cSldViewPr snapToGrid="0" snapToObjects="1">
      <p:cViewPr>
        <p:scale>
          <a:sx n="70" d="100"/>
          <a:sy n="70" d="100"/>
        </p:scale>
        <p:origin x="680" y="20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hdphoto1.wdp>
</file>

<file path=ppt/media/image1.jpeg>
</file>

<file path=ppt/media/image10.png>
</file>

<file path=ppt/media/image11.png>
</file>

<file path=ppt/media/image12.png>
</file>

<file path=ppt/media/image13.jpeg>
</file>

<file path=ppt/media/image14.png>
</file>

<file path=ppt/media/image15.jpeg>
</file>

<file path=ppt/media/image16.jpeg>
</file>

<file path=ppt/media/image17.png>
</file>

<file path=ppt/media/image18.svg>
</file>

<file path=ppt/media/image19.png>
</file>

<file path=ppt/media/image2.png>
</file>

<file path=ppt/media/image20.svg>
</file>

<file path=ppt/media/image21.png>
</file>

<file path=ppt/media/image22.pn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18EEBD-6E32-7649-A5B8-5993E897CD39}" type="datetimeFigureOut">
              <a:rPr lang="en-US" smtClean="0"/>
              <a:t>4/21/19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7A4F77-4D89-7B4A-B2E2-37BC997EE923}" type="slidenum">
              <a:rPr lang="en-US" smtClean="0"/>
              <a:t>‹#›</a:t>
            </a:fld>
            <a:endParaRPr lang="en-US"/>
          </a:p>
        </p:txBody>
      </p:sp>
    </p:spTree>
    <p:extLst>
      <p:ext uri="{BB962C8B-B14F-4D97-AF65-F5344CB8AC3E}">
        <p14:creationId xmlns:p14="http://schemas.microsoft.com/office/powerpoint/2010/main" val="830982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77A4F77-4D89-7B4A-B2E2-37BC997EE923}" type="slidenum">
              <a:rPr lang="en-US" smtClean="0"/>
              <a:t>1</a:t>
            </a:fld>
            <a:endParaRPr lang="en-US"/>
          </a:p>
        </p:txBody>
      </p:sp>
    </p:spTree>
    <p:extLst>
      <p:ext uri="{BB962C8B-B14F-4D97-AF65-F5344CB8AC3E}">
        <p14:creationId xmlns:p14="http://schemas.microsoft.com/office/powerpoint/2010/main" val="27472296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this means I am suggesting a kind of relativism</a:t>
            </a:r>
          </a:p>
          <a:p>
            <a:endParaRPr lang="en-US" dirty="0"/>
          </a:p>
          <a:p>
            <a:r>
              <a:rPr lang="en-US" dirty="0"/>
              <a:t>Officially: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ethics: moral principles that govern a person's behavior or the conducting of an activity</a:t>
            </a:r>
            <a:endParaRPr lang="en-US" dirty="0"/>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10</a:t>
            </a:fld>
            <a:endParaRPr lang="en-US"/>
          </a:p>
        </p:txBody>
      </p:sp>
    </p:spTree>
    <p:extLst>
      <p:ext uri="{BB962C8B-B14F-4D97-AF65-F5344CB8AC3E}">
        <p14:creationId xmlns:p14="http://schemas.microsoft.com/office/powerpoint/2010/main" val="10290565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11</a:t>
            </a:fld>
            <a:endParaRPr lang="en-US"/>
          </a:p>
        </p:txBody>
      </p:sp>
    </p:spTree>
    <p:extLst>
      <p:ext uri="{BB962C8B-B14F-4D97-AF65-F5344CB8AC3E}">
        <p14:creationId xmlns:p14="http://schemas.microsoft.com/office/powerpoint/2010/main" val="12029394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wave; the prospects of computers</a:t>
            </a:r>
          </a:p>
          <a:p>
            <a:endParaRPr lang="en-US" dirty="0"/>
          </a:p>
          <a:p>
            <a:r>
              <a:rPr lang="en-US" dirty="0"/>
              <a:t>Explain science and technology studies</a:t>
            </a:r>
          </a:p>
          <a:p>
            <a:endParaRPr lang="en-US" dirty="0"/>
          </a:p>
          <a:p>
            <a:r>
              <a:rPr lang="en-US" dirty="0"/>
              <a:t>Photo:</a:t>
            </a:r>
          </a:p>
          <a:p>
            <a:r>
              <a:rPr lang="en-US" dirty="0"/>
              <a:t>https://</a:t>
            </a:r>
            <a:r>
              <a:rPr lang="en-US" dirty="0" err="1"/>
              <a:t>en.wikipedia.org</a:t>
            </a:r>
            <a:r>
              <a:rPr lang="en-US" dirty="0"/>
              <a:t>/wiki/</a:t>
            </a:r>
            <a:r>
              <a:rPr lang="en-US" dirty="0" err="1"/>
              <a:t>File:Eniac.jpg</a:t>
            </a:r>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13</a:t>
            </a:fld>
            <a:endParaRPr lang="en-US"/>
          </a:p>
        </p:txBody>
      </p:sp>
    </p:spTree>
    <p:extLst>
      <p:ext uri="{BB962C8B-B14F-4D97-AF65-F5344CB8AC3E}">
        <p14:creationId xmlns:p14="http://schemas.microsoft.com/office/powerpoint/2010/main" val="14802470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wave; the prospects of computers</a:t>
            </a:r>
          </a:p>
          <a:p>
            <a:endParaRPr lang="en-US" dirty="0"/>
          </a:p>
          <a:p>
            <a:r>
              <a:rPr lang="en-US" dirty="0"/>
              <a:t>Explain science and technology studies</a:t>
            </a:r>
          </a:p>
          <a:p>
            <a:endParaRPr lang="en-US" dirty="0"/>
          </a:p>
          <a:p>
            <a:r>
              <a:rPr lang="en-US" dirty="0"/>
              <a:t>Photo:</a:t>
            </a:r>
          </a:p>
          <a:p>
            <a:r>
              <a:rPr lang="en-US" dirty="0"/>
              <a:t>https://</a:t>
            </a:r>
            <a:r>
              <a:rPr lang="en-US" dirty="0" err="1"/>
              <a:t>en.wikipedia.org</a:t>
            </a:r>
            <a:r>
              <a:rPr lang="en-US" dirty="0"/>
              <a:t>/wiki/</a:t>
            </a:r>
            <a:r>
              <a:rPr lang="en-US" dirty="0" err="1"/>
              <a:t>File:Eniac.jpg</a:t>
            </a:r>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14</a:t>
            </a:fld>
            <a:endParaRPr lang="en-US"/>
          </a:p>
        </p:txBody>
      </p:sp>
    </p:spTree>
    <p:extLst>
      <p:ext uri="{BB962C8B-B14F-4D97-AF65-F5344CB8AC3E}">
        <p14:creationId xmlns:p14="http://schemas.microsoft.com/office/powerpoint/2010/main" val="31125058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wave; proliferation of software</a:t>
            </a:r>
          </a:p>
          <a:p>
            <a:endParaRPr lang="en-US" dirty="0"/>
          </a:p>
          <a:p>
            <a:endParaRPr lang="en-US" dirty="0"/>
          </a:p>
          <a:p>
            <a:r>
              <a:rPr lang="en-US" dirty="0"/>
              <a:t>Image:</a:t>
            </a:r>
          </a:p>
          <a:p>
            <a:r>
              <a:rPr lang="en-US" dirty="0"/>
              <a:t>https://</a:t>
            </a:r>
            <a:r>
              <a:rPr lang="en-US" dirty="0" err="1"/>
              <a:t>commons.wikimedia.org</a:t>
            </a:r>
            <a:r>
              <a:rPr lang="en-US" dirty="0"/>
              <a:t>/wiki/File:Apple_II_IMG_4212.jpg</a:t>
            </a:r>
          </a:p>
        </p:txBody>
      </p:sp>
      <p:sp>
        <p:nvSpPr>
          <p:cNvPr id="4" name="Slide Number Placeholder 3"/>
          <p:cNvSpPr>
            <a:spLocks noGrp="1"/>
          </p:cNvSpPr>
          <p:nvPr>
            <p:ph type="sldNum" sz="quarter" idx="5"/>
          </p:nvPr>
        </p:nvSpPr>
        <p:spPr/>
        <p:txBody>
          <a:bodyPr/>
          <a:lstStyle/>
          <a:p>
            <a:fld id="{177A4F77-4D89-7B4A-B2E2-37BC997EE923}" type="slidenum">
              <a:rPr lang="en-US" smtClean="0"/>
              <a:t>15</a:t>
            </a:fld>
            <a:endParaRPr lang="en-US"/>
          </a:p>
        </p:txBody>
      </p:sp>
    </p:spTree>
    <p:extLst>
      <p:ext uri="{BB962C8B-B14F-4D97-AF65-F5344CB8AC3E}">
        <p14:creationId xmlns:p14="http://schemas.microsoft.com/office/powerpoint/2010/main" val="8402153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wave; proliferation of software</a:t>
            </a:r>
          </a:p>
          <a:p>
            <a:endParaRPr lang="en-US" dirty="0"/>
          </a:p>
          <a:p>
            <a:endParaRPr lang="en-US" dirty="0"/>
          </a:p>
          <a:p>
            <a:r>
              <a:rPr lang="en-US" dirty="0"/>
              <a:t>Image:</a:t>
            </a:r>
          </a:p>
          <a:p>
            <a:r>
              <a:rPr lang="en-US" dirty="0"/>
              <a:t>https://</a:t>
            </a:r>
            <a:r>
              <a:rPr lang="en-US" dirty="0" err="1"/>
              <a:t>commons.wikimedia.org</a:t>
            </a:r>
            <a:r>
              <a:rPr lang="en-US" dirty="0"/>
              <a:t>/wiki/File:Apple_II_IMG_4212.jpg</a:t>
            </a:r>
          </a:p>
        </p:txBody>
      </p:sp>
      <p:sp>
        <p:nvSpPr>
          <p:cNvPr id="4" name="Slide Number Placeholder 3"/>
          <p:cNvSpPr>
            <a:spLocks noGrp="1"/>
          </p:cNvSpPr>
          <p:nvPr>
            <p:ph type="sldNum" sz="quarter" idx="5"/>
          </p:nvPr>
        </p:nvSpPr>
        <p:spPr/>
        <p:txBody>
          <a:bodyPr/>
          <a:lstStyle/>
          <a:p>
            <a:fld id="{177A4F77-4D89-7B4A-B2E2-37BC997EE923}" type="slidenum">
              <a:rPr lang="en-US" smtClean="0"/>
              <a:t>16</a:t>
            </a:fld>
            <a:endParaRPr lang="en-US"/>
          </a:p>
        </p:txBody>
      </p:sp>
    </p:spTree>
    <p:extLst>
      <p:ext uri="{BB962C8B-B14F-4D97-AF65-F5344CB8AC3E}">
        <p14:creationId xmlns:p14="http://schemas.microsoft.com/office/powerpoint/2010/main" val="39590787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Third wave; rise of the internet</a:t>
            </a:r>
          </a:p>
          <a:p>
            <a:endParaRPr lang="en-US" dirty="0"/>
          </a:p>
          <a:p>
            <a:r>
              <a:rPr lang="en-US" dirty="0"/>
              <a:t>Something about colonialism and technology?</a:t>
            </a:r>
          </a:p>
          <a:p>
            <a:endParaRPr lang="en-US" dirty="0"/>
          </a:p>
          <a:p>
            <a:r>
              <a:rPr lang="en-US" dirty="0"/>
              <a:t>Image:</a:t>
            </a:r>
          </a:p>
          <a:p>
            <a:r>
              <a:rPr lang="en-US" dirty="0"/>
              <a:t>https://</a:t>
            </a:r>
            <a:r>
              <a:rPr lang="en-US" dirty="0" err="1"/>
              <a:t>en.wikipedia.org</a:t>
            </a:r>
            <a:r>
              <a:rPr lang="en-US" dirty="0"/>
              <a:t>/wiki/</a:t>
            </a:r>
            <a:r>
              <a:rPr lang="en-US" dirty="0" err="1"/>
              <a:t>File:America_Online_logo.svg</a:t>
            </a:r>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17</a:t>
            </a:fld>
            <a:endParaRPr lang="en-US"/>
          </a:p>
        </p:txBody>
      </p:sp>
    </p:spTree>
    <p:extLst>
      <p:ext uri="{BB962C8B-B14F-4D97-AF65-F5344CB8AC3E}">
        <p14:creationId xmlns:p14="http://schemas.microsoft.com/office/powerpoint/2010/main" val="6952664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Third wave; rise of the internet</a:t>
            </a:r>
          </a:p>
          <a:p>
            <a:endParaRPr lang="en-US" dirty="0"/>
          </a:p>
          <a:p>
            <a:r>
              <a:rPr lang="en-US" dirty="0"/>
              <a:t>Something about colonialism and technology?</a:t>
            </a:r>
          </a:p>
          <a:p>
            <a:endParaRPr lang="en-US" dirty="0"/>
          </a:p>
          <a:p>
            <a:r>
              <a:rPr lang="en-US" dirty="0"/>
              <a:t>Image:</a:t>
            </a:r>
          </a:p>
          <a:p>
            <a:r>
              <a:rPr lang="en-US" dirty="0"/>
              <a:t>https://</a:t>
            </a:r>
            <a:r>
              <a:rPr lang="en-US" dirty="0" err="1"/>
              <a:t>en.wikipedia.org</a:t>
            </a:r>
            <a:r>
              <a:rPr lang="en-US" dirty="0"/>
              <a:t>/wiki/</a:t>
            </a:r>
            <a:r>
              <a:rPr lang="en-US" dirty="0" err="1"/>
              <a:t>File:America_Online_logo.svg</a:t>
            </a:r>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18</a:t>
            </a:fld>
            <a:endParaRPr lang="en-US"/>
          </a:p>
        </p:txBody>
      </p:sp>
    </p:spTree>
    <p:extLst>
      <p:ext uri="{BB962C8B-B14F-4D97-AF65-F5344CB8AC3E}">
        <p14:creationId xmlns:p14="http://schemas.microsoft.com/office/powerpoint/2010/main" val="2839786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cns.asu.edu</a:t>
            </a:r>
            <a:r>
              <a:rPr lang="en-US" dirty="0"/>
              <a:t>/about/history</a:t>
            </a:r>
          </a:p>
          <a:p>
            <a:endParaRPr lang="en-US" dirty="0"/>
          </a:p>
          <a:p>
            <a:r>
              <a:rPr lang="en-US" dirty="0"/>
              <a:t>Computer scientists, computer engineers, data scientists…</a:t>
            </a:r>
          </a:p>
          <a:p>
            <a:endParaRPr lang="en-US" dirty="0"/>
          </a:p>
          <a:p>
            <a:r>
              <a:rPr lang="en-US" dirty="0"/>
              <a:t>Are not unique</a:t>
            </a:r>
          </a:p>
          <a:p>
            <a:r>
              <a:rPr lang="en-US" dirty="0"/>
              <a:t>Physicists</a:t>
            </a:r>
          </a:p>
          <a:p>
            <a:r>
              <a:rPr lang="en-US" dirty="0"/>
              <a:t>Cryptographers</a:t>
            </a:r>
          </a:p>
          <a:p>
            <a:r>
              <a:rPr lang="en-US" dirty="0"/>
              <a:t>This is just what happens with older technologies </a:t>
            </a:r>
          </a:p>
        </p:txBody>
      </p:sp>
      <p:sp>
        <p:nvSpPr>
          <p:cNvPr id="4" name="Slide Number Placeholder 3"/>
          <p:cNvSpPr>
            <a:spLocks noGrp="1"/>
          </p:cNvSpPr>
          <p:nvPr>
            <p:ph type="sldNum" sz="quarter" idx="5"/>
          </p:nvPr>
        </p:nvSpPr>
        <p:spPr/>
        <p:txBody>
          <a:bodyPr/>
          <a:lstStyle/>
          <a:p>
            <a:fld id="{177A4F77-4D89-7B4A-B2E2-37BC997EE923}" type="slidenum">
              <a:rPr lang="en-US" smtClean="0"/>
              <a:t>19</a:t>
            </a:fld>
            <a:endParaRPr lang="en-US"/>
          </a:p>
        </p:txBody>
      </p:sp>
    </p:spTree>
    <p:extLst>
      <p:ext uri="{BB962C8B-B14F-4D97-AF65-F5344CB8AC3E}">
        <p14:creationId xmlns:p14="http://schemas.microsoft.com/office/powerpoint/2010/main" val="15328549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cns.asu.edu</a:t>
            </a:r>
            <a:r>
              <a:rPr lang="en-US" dirty="0"/>
              <a:t>/about/history</a:t>
            </a:r>
          </a:p>
          <a:p>
            <a:endParaRPr lang="en-US" dirty="0"/>
          </a:p>
          <a:p>
            <a:r>
              <a:rPr lang="en-US" dirty="0"/>
              <a:t>Computer scientists, computer engineers, data scientists…</a:t>
            </a:r>
          </a:p>
          <a:p>
            <a:endParaRPr lang="en-US" dirty="0"/>
          </a:p>
          <a:p>
            <a:r>
              <a:rPr lang="en-US" dirty="0"/>
              <a:t>Are not unique</a:t>
            </a:r>
          </a:p>
          <a:p>
            <a:r>
              <a:rPr lang="en-US" dirty="0"/>
              <a:t>Physicists</a:t>
            </a:r>
          </a:p>
          <a:p>
            <a:r>
              <a:rPr lang="en-US" dirty="0"/>
              <a:t>Cryptographers</a:t>
            </a:r>
          </a:p>
          <a:p>
            <a:r>
              <a:rPr lang="en-US" dirty="0"/>
              <a:t>This is just what happens with older technologies </a:t>
            </a:r>
          </a:p>
        </p:txBody>
      </p:sp>
      <p:sp>
        <p:nvSpPr>
          <p:cNvPr id="4" name="Slide Number Placeholder 3"/>
          <p:cNvSpPr>
            <a:spLocks noGrp="1"/>
          </p:cNvSpPr>
          <p:nvPr>
            <p:ph type="sldNum" sz="quarter" idx="5"/>
          </p:nvPr>
        </p:nvSpPr>
        <p:spPr/>
        <p:txBody>
          <a:bodyPr/>
          <a:lstStyle/>
          <a:p>
            <a:fld id="{177A4F77-4D89-7B4A-B2E2-37BC997EE923}" type="slidenum">
              <a:rPr lang="en-US" smtClean="0"/>
              <a:t>20</a:t>
            </a:fld>
            <a:endParaRPr lang="en-US"/>
          </a:p>
        </p:txBody>
      </p:sp>
    </p:spTree>
    <p:extLst>
      <p:ext uri="{BB962C8B-B14F-4D97-AF65-F5344CB8AC3E}">
        <p14:creationId xmlns:p14="http://schemas.microsoft.com/office/powerpoint/2010/main" val="28520667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just Facebook as</a:t>
            </a:r>
            <a:r>
              <a:rPr lang="en-US" baseline="0" dirty="0"/>
              <a:t> a corporate entity but literally the manners with which the Facebook newsfeed algorithms displayed content</a:t>
            </a:r>
            <a:endParaRPr lang="en-US" dirty="0"/>
          </a:p>
          <a:p>
            <a:endParaRPr lang="en-US" dirty="0"/>
          </a:p>
          <a:p>
            <a:r>
              <a:rPr lang="en-US" dirty="0"/>
              <a:t>How many of you heard</a:t>
            </a:r>
            <a:r>
              <a:rPr lang="en-US" baseline="0" dirty="0"/>
              <a:t> about this? </a:t>
            </a:r>
          </a:p>
          <a:p>
            <a:r>
              <a:rPr lang="en-US" baseline="0" dirty="0"/>
              <a:t>Use </a:t>
            </a:r>
            <a:r>
              <a:rPr lang="en-US" baseline="0" dirty="0" err="1"/>
              <a:t>facebook</a:t>
            </a:r>
            <a:r>
              <a:rPr lang="en-US" baseline="0" dirty="0"/>
              <a:t>?</a:t>
            </a:r>
          </a:p>
          <a:p>
            <a:r>
              <a:rPr lang="en-US" baseline="0" dirty="0"/>
              <a:t>Do we agree that this is a significant impact of technology on society?</a:t>
            </a:r>
            <a:endParaRPr lang="en-US" dirty="0"/>
          </a:p>
        </p:txBody>
      </p:sp>
      <p:sp>
        <p:nvSpPr>
          <p:cNvPr id="4" name="Slide Number Placeholder 3"/>
          <p:cNvSpPr>
            <a:spLocks noGrp="1"/>
          </p:cNvSpPr>
          <p:nvPr>
            <p:ph type="sldNum" sz="quarter" idx="10"/>
          </p:nvPr>
        </p:nvSpPr>
        <p:spPr/>
        <p:txBody>
          <a:bodyPr/>
          <a:lstStyle/>
          <a:p>
            <a:fld id="{C0B82EF5-FF3A-714C-947F-936E9089B834}" type="slidenum">
              <a:rPr lang="en-US" smtClean="0"/>
              <a:t>2</a:t>
            </a:fld>
            <a:endParaRPr lang="en-US"/>
          </a:p>
        </p:txBody>
      </p:sp>
    </p:spTree>
    <p:extLst>
      <p:ext uri="{BB962C8B-B14F-4D97-AF65-F5344CB8AC3E}">
        <p14:creationId xmlns:p14="http://schemas.microsoft.com/office/powerpoint/2010/main" val="17097050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21</a:t>
            </a:fld>
            <a:endParaRPr lang="en-US"/>
          </a:p>
        </p:txBody>
      </p:sp>
    </p:spTree>
    <p:extLst>
      <p:ext uri="{BB962C8B-B14F-4D97-AF65-F5344CB8AC3E}">
        <p14:creationId xmlns:p14="http://schemas.microsoft.com/office/powerpoint/2010/main" val="36116178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www.propublica.org</a:t>
            </a:r>
            <a:r>
              <a:rPr lang="en-US" dirty="0"/>
              <a:t>/article/machine-bias-risk-assessments-in-criminal-sentencing</a:t>
            </a:r>
          </a:p>
          <a:p>
            <a:endParaRPr lang="en-US" dirty="0"/>
          </a:p>
          <a:p>
            <a:r>
              <a:rPr lang="en-US" dirty="0"/>
              <a:t>present the problems identified in the beginning:</a:t>
            </a:r>
          </a:p>
          <a:p>
            <a:r>
              <a:rPr lang="en-US" dirty="0"/>
              <a:t>Big tech</a:t>
            </a:r>
          </a:p>
          <a:p>
            <a:r>
              <a:rPr lang="en-US" dirty="0"/>
              <a:t>Surveillance capitalism</a:t>
            </a:r>
          </a:p>
          <a:p>
            <a:r>
              <a:rPr lang="en-US" dirty="0"/>
              <a:t>Cryptography</a:t>
            </a:r>
          </a:p>
          <a:p>
            <a:r>
              <a:rPr lang="en-US" dirty="0"/>
              <a:t>State surveillance</a:t>
            </a:r>
          </a:p>
          <a:p>
            <a:r>
              <a:rPr lang="en-US" dirty="0"/>
              <a:t>AI</a:t>
            </a:r>
          </a:p>
        </p:txBody>
      </p:sp>
      <p:sp>
        <p:nvSpPr>
          <p:cNvPr id="4" name="Slide Number Placeholder 3"/>
          <p:cNvSpPr>
            <a:spLocks noGrp="1"/>
          </p:cNvSpPr>
          <p:nvPr>
            <p:ph type="sldNum" sz="quarter" idx="5"/>
          </p:nvPr>
        </p:nvSpPr>
        <p:spPr/>
        <p:txBody>
          <a:bodyPr/>
          <a:lstStyle/>
          <a:p>
            <a:fld id="{177A4F77-4D89-7B4A-B2E2-37BC997EE923}" type="slidenum">
              <a:rPr lang="en-US" smtClean="0"/>
              <a:t>22</a:t>
            </a:fld>
            <a:endParaRPr lang="en-US"/>
          </a:p>
        </p:txBody>
      </p:sp>
    </p:spTree>
    <p:extLst>
      <p:ext uri="{BB962C8B-B14F-4D97-AF65-F5344CB8AC3E}">
        <p14:creationId xmlns:p14="http://schemas.microsoft.com/office/powerpoint/2010/main" val="22736079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general defense contracts</a:t>
            </a:r>
          </a:p>
          <a:p>
            <a:endParaRPr lang="en-US" dirty="0"/>
          </a:p>
          <a:p>
            <a:r>
              <a:rPr lang="en-US" dirty="0"/>
              <a:t>Google projects Maven &amp; Dragonfly</a:t>
            </a:r>
          </a:p>
          <a:p>
            <a:r>
              <a:rPr lang="en-US" dirty="0"/>
              <a:t>Amazon… which ones?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www.nytimes.com</a:t>
            </a:r>
            <a:r>
              <a:rPr lang="en-US" dirty="0"/>
              <a:t>/2018/04/04/technology/google-letter-</a:t>
            </a:r>
            <a:r>
              <a:rPr lang="en-US" dirty="0" err="1"/>
              <a:t>ceo</a:t>
            </a:r>
            <a:r>
              <a:rPr lang="en-US" dirty="0"/>
              <a:t>-pentagon-</a:t>
            </a:r>
            <a:r>
              <a:rPr lang="en-US" dirty="0" err="1"/>
              <a:t>project.html</a:t>
            </a:r>
            <a:endParaRPr lang="en-US" dirty="0"/>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23</a:t>
            </a:fld>
            <a:endParaRPr lang="en-US"/>
          </a:p>
        </p:txBody>
      </p:sp>
    </p:spTree>
    <p:extLst>
      <p:ext uri="{BB962C8B-B14F-4D97-AF65-F5344CB8AC3E}">
        <p14:creationId xmlns:p14="http://schemas.microsoft.com/office/powerpoint/2010/main" val="33042431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www.nytimes.com</a:t>
            </a:r>
            <a:r>
              <a:rPr lang="en-US" dirty="0"/>
              <a:t>/interactive/2019/04/13/us/google-location-tracking-</a:t>
            </a:r>
            <a:r>
              <a:rPr lang="en-US" dirty="0" err="1"/>
              <a:t>police.html</a:t>
            </a:r>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24</a:t>
            </a:fld>
            <a:endParaRPr lang="en-US"/>
          </a:p>
        </p:txBody>
      </p:sp>
    </p:spTree>
    <p:extLst>
      <p:ext uri="{BB962C8B-B14F-4D97-AF65-F5344CB8AC3E}">
        <p14:creationId xmlns:p14="http://schemas.microsoft.com/office/powerpoint/2010/main" val="40509005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www.wired.com</a:t>
            </a:r>
            <a:r>
              <a:rPr lang="en-US" dirty="0"/>
              <a:t>/story/google-walkout-just-latest-sign-tech-worker-unrest/</a:t>
            </a:r>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25</a:t>
            </a:fld>
            <a:endParaRPr lang="en-US"/>
          </a:p>
        </p:txBody>
      </p:sp>
    </p:spTree>
    <p:extLst>
      <p:ext uri="{BB962C8B-B14F-4D97-AF65-F5344CB8AC3E}">
        <p14:creationId xmlns:p14="http://schemas.microsoft.com/office/powerpoint/2010/main" val="27401253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Trying to find the signal in the noise</a:t>
            </a:r>
          </a:p>
          <a:p>
            <a:endParaRPr lang="en-US" dirty="0"/>
          </a:p>
          <a:p>
            <a:r>
              <a:rPr lang="en-US" dirty="0"/>
              <a:t>https://</a:t>
            </a:r>
            <a:r>
              <a:rPr lang="en-US" dirty="0" err="1"/>
              <a:t>i.ytimg.com</a:t>
            </a:r>
            <a:r>
              <a:rPr lang="en-US" dirty="0"/>
              <a:t>/vi/7HpMnOcvfS4/</a:t>
            </a:r>
            <a:r>
              <a:rPr lang="en-US" dirty="0" err="1"/>
              <a:t>maxresdefault.jpg</a:t>
            </a:r>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27</a:t>
            </a:fld>
            <a:endParaRPr lang="en-US"/>
          </a:p>
        </p:txBody>
      </p:sp>
    </p:spTree>
    <p:extLst>
      <p:ext uri="{BB962C8B-B14F-4D97-AF65-F5344CB8AC3E}">
        <p14:creationId xmlns:p14="http://schemas.microsoft.com/office/powerpoint/2010/main" val="998592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most part, consider the proliferation of data as allowed by the internet and social media</a:t>
            </a:r>
          </a:p>
          <a:p>
            <a:endParaRPr lang="en-US" dirty="0"/>
          </a:p>
          <a:p>
            <a:r>
              <a:rPr lang="en-US" dirty="0"/>
              <a:t>https://</a:t>
            </a:r>
            <a:r>
              <a:rPr lang="en-US" dirty="0" err="1"/>
              <a:t>en.wikipedia.org</a:t>
            </a:r>
            <a:r>
              <a:rPr lang="en-US" dirty="0"/>
              <a:t>/wiki/File:D%C3%A9tection_de_personne_-_exemple_3.jpg</a:t>
            </a:r>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28</a:t>
            </a:fld>
            <a:endParaRPr lang="en-US"/>
          </a:p>
        </p:txBody>
      </p:sp>
    </p:spTree>
    <p:extLst>
      <p:ext uri="{BB962C8B-B14F-4D97-AF65-F5344CB8AC3E}">
        <p14:creationId xmlns:p14="http://schemas.microsoft.com/office/powerpoint/2010/main" val="37764756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most part, consider the proliferation of data as allowed by the internet and social media</a:t>
            </a:r>
          </a:p>
          <a:p>
            <a:endParaRPr lang="en-US" dirty="0"/>
          </a:p>
          <a:p>
            <a:r>
              <a:rPr lang="en-US" dirty="0"/>
              <a:t>https://</a:t>
            </a:r>
            <a:r>
              <a:rPr lang="en-US" dirty="0" err="1"/>
              <a:t>en.wikipedia.org</a:t>
            </a:r>
            <a:r>
              <a:rPr lang="en-US" dirty="0"/>
              <a:t>/wiki/File:D%C3%A9tection_de_personne_-_exemple_3.jpg</a:t>
            </a:r>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29</a:t>
            </a:fld>
            <a:endParaRPr lang="en-US"/>
          </a:p>
        </p:txBody>
      </p:sp>
    </p:spTree>
    <p:extLst>
      <p:ext uri="{BB962C8B-B14F-4D97-AF65-F5344CB8AC3E}">
        <p14:creationId xmlns:p14="http://schemas.microsoft.com/office/powerpoint/2010/main" val="18621267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of these ideas are very old…. Why does it matter?</a:t>
            </a:r>
          </a:p>
          <a:p>
            <a:endParaRPr lang="en-US" dirty="0"/>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30</a:t>
            </a:fld>
            <a:endParaRPr lang="en-US"/>
          </a:p>
        </p:txBody>
      </p:sp>
    </p:spTree>
    <p:extLst>
      <p:ext uri="{BB962C8B-B14F-4D97-AF65-F5344CB8AC3E}">
        <p14:creationId xmlns:p14="http://schemas.microsoft.com/office/powerpoint/2010/main" val="6308802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31</a:t>
            </a:fld>
            <a:endParaRPr lang="en-US"/>
          </a:p>
        </p:txBody>
      </p:sp>
    </p:spTree>
    <p:extLst>
      <p:ext uri="{BB962C8B-B14F-4D97-AF65-F5344CB8AC3E}">
        <p14:creationId xmlns:p14="http://schemas.microsoft.com/office/powerpoint/2010/main" val="1801082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just Facebook as</a:t>
            </a:r>
            <a:r>
              <a:rPr lang="en-US" baseline="0" dirty="0"/>
              <a:t> a corporate entity but literally the manners with which the Facebook newsfeed algorithms displayed content</a:t>
            </a:r>
            <a:endParaRPr lang="en-US" dirty="0"/>
          </a:p>
          <a:p>
            <a:endParaRPr lang="en-US" dirty="0"/>
          </a:p>
          <a:p>
            <a:r>
              <a:rPr lang="en-US" dirty="0"/>
              <a:t>How many of you heard</a:t>
            </a:r>
            <a:r>
              <a:rPr lang="en-US" baseline="0" dirty="0"/>
              <a:t> about this? </a:t>
            </a:r>
          </a:p>
          <a:p>
            <a:r>
              <a:rPr lang="en-US" baseline="0" dirty="0"/>
              <a:t>Use </a:t>
            </a:r>
            <a:r>
              <a:rPr lang="en-US" baseline="0" dirty="0" err="1"/>
              <a:t>facebook</a:t>
            </a:r>
            <a:r>
              <a:rPr lang="en-US" baseline="0" dirty="0"/>
              <a:t>?</a:t>
            </a:r>
          </a:p>
          <a:p>
            <a:r>
              <a:rPr lang="en-US" baseline="0" dirty="0"/>
              <a:t>Do we agree that this is a significant impact of technology on society?</a:t>
            </a:r>
            <a:endParaRPr lang="en-US" dirty="0"/>
          </a:p>
        </p:txBody>
      </p:sp>
      <p:sp>
        <p:nvSpPr>
          <p:cNvPr id="4" name="Slide Number Placeholder 3"/>
          <p:cNvSpPr>
            <a:spLocks noGrp="1"/>
          </p:cNvSpPr>
          <p:nvPr>
            <p:ph type="sldNum" sz="quarter" idx="10"/>
          </p:nvPr>
        </p:nvSpPr>
        <p:spPr/>
        <p:txBody>
          <a:bodyPr/>
          <a:lstStyle/>
          <a:p>
            <a:fld id="{C0B82EF5-FF3A-714C-947F-936E9089B834}" type="slidenum">
              <a:rPr lang="en-US" smtClean="0"/>
              <a:t>3</a:t>
            </a:fld>
            <a:endParaRPr lang="en-US"/>
          </a:p>
        </p:txBody>
      </p:sp>
    </p:spTree>
    <p:extLst>
      <p:ext uri="{BB962C8B-B14F-4D97-AF65-F5344CB8AC3E}">
        <p14:creationId xmlns:p14="http://schemas.microsoft.com/office/powerpoint/2010/main" val="26728527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lever…</a:t>
            </a:r>
          </a:p>
        </p:txBody>
      </p:sp>
      <p:sp>
        <p:nvSpPr>
          <p:cNvPr id="4" name="Slide Number Placeholder 3"/>
          <p:cNvSpPr>
            <a:spLocks noGrp="1"/>
          </p:cNvSpPr>
          <p:nvPr>
            <p:ph type="sldNum" sz="quarter" idx="5"/>
          </p:nvPr>
        </p:nvSpPr>
        <p:spPr/>
        <p:txBody>
          <a:bodyPr/>
          <a:lstStyle/>
          <a:p>
            <a:fld id="{177A4F77-4D89-7B4A-B2E2-37BC997EE923}" type="slidenum">
              <a:rPr lang="en-US" smtClean="0"/>
              <a:t>32</a:t>
            </a:fld>
            <a:endParaRPr lang="en-US"/>
          </a:p>
        </p:txBody>
      </p:sp>
    </p:spTree>
    <p:extLst>
      <p:ext uri="{BB962C8B-B14F-4D97-AF65-F5344CB8AC3E}">
        <p14:creationId xmlns:p14="http://schemas.microsoft.com/office/powerpoint/2010/main" val="37923897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 of many:</a:t>
            </a:r>
          </a:p>
          <a:p>
            <a:endParaRPr lang="en-US" dirty="0"/>
          </a:p>
          <a:p>
            <a:r>
              <a:rPr lang="en-US" dirty="0"/>
              <a:t>That channel different values, groups of people, etc. That’s the point.</a:t>
            </a:r>
          </a:p>
          <a:p>
            <a:r>
              <a:rPr lang="en-US" dirty="0"/>
              <a:t>We can’t expect that by having engineers who can talk about ethics that we arrive somewhere we want, but it does help</a:t>
            </a:r>
          </a:p>
        </p:txBody>
      </p:sp>
      <p:sp>
        <p:nvSpPr>
          <p:cNvPr id="4" name="Slide Number Placeholder 3"/>
          <p:cNvSpPr>
            <a:spLocks noGrp="1"/>
          </p:cNvSpPr>
          <p:nvPr>
            <p:ph type="sldNum" sz="quarter" idx="5"/>
          </p:nvPr>
        </p:nvSpPr>
        <p:spPr/>
        <p:txBody>
          <a:bodyPr/>
          <a:lstStyle/>
          <a:p>
            <a:fld id="{177A4F77-4D89-7B4A-B2E2-37BC997EE923}" type="slidenum">
              <a:rPr lang="en-US" smtClean="0"/>
              <a:t>33</a:t>
            </a:fld>
            <a:endParaRPr lang="en-US"/>
          </a:p>
        </p:txBody>
      </p:sp>
    </p:spTree>
    <p:extLst>
      <p:ext uri="{BB962C8B-B14F-4D97-AF65-F5344CB8AC3E}">
        <p14:creationId xmlns:p14="http://schemas.microsoft.com/office/powerpoint/2010/main" val="267987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call out ethics as it would white wash the discussion</a:t>
            </a:r>
          </a:p>
          <a:p>
            <a:r>
              <a:rPr lang="en-US" dirty="0"/>
              <a:t>-&gt; be too loud with regard to the other levers, obfuscate them.</a:t>
            </a:r>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34</a:t>
            </a:fld>
            <a:endParaRPr lang="en-US"/>
          </a:p>
        </p:txBody>
      </p:sp>
    </p:spTree>
    <p:extLst>
      <p:ext uri="{BB962C8B-B14F-4D97-AF65-F5344CB8AC3E}">
        <p14:creationId xmlns:p14="http://schemas.microsoft.com/office/powerpoint/2010/main" val="41341175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it still has a role</a:t>
            </a:r>
          </a:p>
        </p:txBody>
      </p:sp>
      <p:sp>
        <p:nvSpPr>
          <p:cNvPr id="4" name="Slide Number Placeholder 3"/>
          <p:cNvSpPr>
            <a:spLocks noGrp="1"/>
          </p:cNvSpPr>
          <p:nvPr>
            <p:ph type="sldNum" sz="quarter" idx="5"/>
          </p:nvPr>
        </p:nvSpPr>
        <p:spPr/>
        <p:txBody>
          <a:bodyPr/>
          <a:lstStyle/>
          <a:p>
            <a:fld id="{177A4F77-4D89-7B4A-B2E2-37BC997EE923}" type="slidenum">
              <a:rPr lang="en-US" smtClean="0"/>
              <a:t>35</a:t>
            </a:fld>
            <a:endParaRPr lang="en-US"/>
          </a:p>
        </p:txBody>
      </p:sp>
    </p:spTree>
    <p:extLst>
      <p:ext uri="{BB962C8B-B14F-4D97-AF65-F5344CB8AC3E}">
        <p14:creationId xmlns:p14="http://schemas.microsoft.com/office/powerpoint/2010/main" val="15739091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36</a:t>
            </a:fld>
            <a:endParaRPr lang="en-US"/>
          </a:p>
        </p:txBody>
      </p:sp>
    </p:spTree>
    <p:extLst>
      <p:ext uri="{BB962C8B-B14F-4D97-AF65-F5344CB8AC3E}">
        <p14:creationId xmlns:p14="http://schemas.microsoft.com/office/powerpoint/2010/main" val="42748312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certainly have my own set of values...but I’m not expecting that everyone shares it</a:t>
            </a:r>
          </a:p>
        </p:txBody>
      </p:sp>
      <p:sp>
        <p:nvSpPr>
          <p:cNvPr id="4" name="Slide Number Placeholder 3"/>
          <p:cNvSpPr>
            <a:spLocks noGrp="1"/>
          </p:cNvSpPr>
          <p:nvPr>
            <p:ph type="sldNum" sz="quarter" idx="5"/>
          </p:nvPr>
        </p:nvSpPr>
        <p:spPr/>
        <p:txBody>
          <a:bodyPr/>
          <a:lstStyle/>
          <a:p>
            <a:fld id="{177A4F77-4D89-7B4A-B2E2-37BC997EE923}" type="slidenum">
              <a:rPr lang="en-US" smtClean="0"/>
              <a:t>37</a:t>
            </a:fld>
            <a:endParaRPr lang="en-US"/>
          </a:p>
        </p:txBody>
      </p:sp>
    </p:spTree>
    <p:extLst>
      <p:ext uri="{BB962C8B-B14F-4D97-AF65-F5344CB8AC3E}">
        <p14:creationId xmlns:p14="http://schemas.microsoft.com/office/powerpoint/2010/main" val="24489886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3200" dirty="0"/>
              <a:t>https://</a:t>
            </a:r>
            <a:r>
              <a:rPr lang="en-US" sz="3200" dirty="0" err="1"/>
              <a:t>newsroom.fb.com</a:t>
            </a:r>
            <a:r>
              <a:rPr lang="en-US" sz="3200" dirty="0"/>
              <a:t>/news/2018/01/news-feed-</a:t>
            </a:r>
            <a:r>
              <a:rPr lang="en-US" sz="3200" dirty="0" err="1"/>
              <a:t>fyi</a:t>
            </a:r>
            <a:r>
              <a:rPr lang="en-US" sz="3200" dirty="0"/>
              <a:t>-bringing-people-closer-together/</a:t>
            </a:r>
          </a:p>
          <a:p>
            <a:endParaRPr lang="en-US" dirty="0"/>
          </a:p>
          <a:p>
            <a:r>
              <a:rPr lang="en-US" sz="1200" kern="1200" dirty="0">
                <a:solidFill>
                  <a:schemeClr val="tx1"/>
                </a:solidFill>
                <a:effectLst/>
                <a:latin typeface="+mn-lt"/>
                <a:ea typeface="+mn-ea"/>
                <a:cs typeface="+mn-cs"/>
              </a:rPr>
              <a:t>Internally, his employees disagreed, worrying about Facebook becoming an Uber-like pariah. Through complaints, employees led Zuckerberg to change course: the newsfeed algorithm switched from favoring inflammatory stories–clickbait–to focusing on friends</a:t>
            </a:r>
            <a:endParaRPr lang="en-US" dirty="0"/>
          </a:p>
        </p:txBody>
      </p:sp>
      <p:sp>
        <p:nvSpPr>
          <p:cNvPr id="4" name="Slide Number Placeholder 3"/>
          <p:cNvSpPr>
            <a:spLocks noGrp="1"/>
          </p:cNvSpPr>
          <p:nvPr>
            <p:ph type="sldNum" sz="quarter" idx="10"/>
          </p:nvPr>
        </p:nvSpPr>
        <p:spPr/>
        <p:txBody>
          <a:bodyPr/>
          <a:lstStyle/>
          <a:p>
            <a:fld id="{C0B82EF5-FF3A-714C-947F-936E9089B834}" type="slidenum">
              <a:rPr lang="en-US" smtClean="0"/>
              <a:t>38</a:t>
            </a:fld>
            <a:endParaRPr lang="en-US"/>
          </a:p>
        </p:txBody>
      </p:sp>
    </p:spTree>
    <p:extLst>
      <p:ext uri="{BB962C8B-B14F-4D97-AF65-F5344CB8AC3E}">
        <p14:creationId xmlns:p14="http://schemas.microsoft.com/office/powerpoint/2010/main" val="29663021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3200" dirty="0"/>
              <a:t>TPS</a:t>
            </a:r>
          </a:p>
          <a:p>
            <a:endParaRPr lang="en-US" dirty="0"/>
          </a:p>
          <a:p>
            <a:r>
              <a:rPr lang="en-US" sz="1200" kern="1200" dirty="0">
                <a:solidFill>
                  <a:schemeClr val="tx1"/>
                </a:solidFill>
                <a:effectLst/>
                <a:latin typeface="+mn-lt"/>
                <a:ea typeface="+mn-ea"/>
                <a:cs typeface="+mn-cs"/>
              </a:rPr>
              <a:t>Internally, his employees disagreed, worrying about Facebook becoming an Uber-like pariah. Through complaints, employees led Zuckerberg to change course: the newsfeed algorithm switched from favoring inflammatory stories–clickbait–to focusing on friends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C0B82EF5-FF3A-714C-947F-936E9089B834}" type="slidenum">
              <a:rPr lang="en-US" smtClean="0"/>
              <a:t>39</a:t>
            </a:fld>
            <a:endParaRPr lang="en-US"/>
          </a:p>
        </p:txBody>
      </p:sp>
    </p:spTree>
    <p:extLst>
      <p:ext uri="{BB962C8B-B14F-4D97-AF65-F5344CB8AC3E}">
        <p14:creationId xmlns:p14="http://schemas.microsoft.com/office/powerpoint/2010/main" val="30353561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of us are computing professionals</a:t>
            </a:r>
          </a:p>
          <a:p>
            <a:r>
              <a:rPr lang="en-US" dirty="0"/>
              <a:t>Values, and discussions about them, undergird our work</a:t>
            </a:r>
          </a:p>
          <a:p>
            <a:r>
              <a:rPr lang="en-US" dirty="0"/>
              <a:t>To realize one set of values (say climate justice) you might want to be systematic about knowing which levers to pull and what has happened with them before</a:t>
            </a:r>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40</a:t>
            </a:fld>
            <a:endParaRPr lang="en-US"/>
          </a:p>
        </p:txBody>
      </p:sp>
    </p:spTree>
    <p:extLst>
      <p:ext uri="{BB962C8B-B14F-4D97-AF65-F5344CB8AC3E}">
        <p14:creationId xmlns:p14="http://schemas.microsoft.com/office/powerpoint/2010/main" val="9998108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of us are computing professionals</a:t>
            </a:r>
          </a:p>
          <a:p>
            <a:r>
              <a:rPr lang="en-US" dirty="0"/>
              <a:t>Values, and discussions about them, undergird our work</a:t>
            </a:r>
          </a:p>
          <a:p>
            <a:r>
              <a:rPr lang="en-US" dirty="0"/>
              <a:t>To realize one set of values (say climate justice) you might want to be systematic about knowing which levers to pull and what has happened with them before</a:t>
            </a:r>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41</a:t>
            </a:fld>
            <a:endParaRPr lang="en-US"/>
          </a:p>
        </p:txBody>
      </p:sp>
    </p:spTree>
    <p:extLst>
      <p:ext uri="{BB962C8B-B14F-4D97-AF65-F5344CB8AC3E}">
        <p14:creationId xmlns:p14="http://schemas.microsoft.com/office/powerpoint/2010/main" val="3371260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4</a:t>
            </a:fld>
            <a:endParaRPr lang="en-US"/>
          </a:p>
        </p:txBody>
      </p:sp>
    </p:spTree>
    <p:extLst>
      <p:ext uri="{BB962C8B-B14F-4D97-AF65-F5344CB8AC3E}">
        <p14:creationId xmlns:p14="http://schemas.microsoft.com/office/powerpoint/2010/main" val="19761642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of us are computing professionals</a:t>
            </a:r>
          </a:p>
          <a:p>
            <a:r>
              <a:rPr lang="en-US" dirty="0"/>
              <a:t>Values, and discussions about them, undergird our work</a:t>
            </a:r>
          </a:p>
          <a:p>
            <a:r>
              <a:rPr lang="en-US" dirty="0"/>
              <a:t>To realize one set of values (say climate justice) you might want to be systematic about knowing which levers to pull and what has happened with them before</a:t>
            </a:r>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42</a:t>
            </a:fld>
            <a:endParaRPr lang="en-US"/>
          </a:p>
        </p:txBody>
      </p:sp>
    </p:spTree>
    <p:extLst>
      <p:ext uri="{BB962C8B-B14F-4D97-AF65-F5344CB8AC3E}">
        <p14:creationId xmlns:p14="http://schemas.microsoft.com/office/powerpoint/2010/main" val="38659714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www.wired.com</a:t>
            </a:r>
            <a:r>
              <a:rPr lang="en-US" dirty="0"/>
              <a:t>/story/google-walkout-organizers-say-</a:t>
            </a:r>
            <a:r>
              <a:rPr lang="en-US" dirty="0" err="1"/>
              <a:t>theyre</a:t>
            </a:r>
            <a:r>
              <a:rPr lang="en-US" dirty="0"/>
              <a:t>-facing-retaliation/?</a:t>
            </a:r>
            <a:r>
              <a:rPr lang="en-US" dirty="0" err="1"/>
              <a:t>mbid</a:t>
            </a:r>
            <a:r>
              <a:rPr lang="en-US" dirty="0"/>
              <a:t>=</a:t>
            </a:r>
            <a:r>
              <a:rPr lang="en-US" dirty="0" err="1"/>
              <a:t>social_twitter_onsiteshare</a:t>
            </a:r>
            <a:endParaRPr lang="en-US" dirty="0"/>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43</a:t>
            </a:fld>
            <a:endParaRPr lang="en-US"/>
          </a:p>
        </p:txBody>
      </p:sp>
    </p:spTree>
    <p:extLst>
      <p:ext uri="{BB962C8B-B14F-4D97-AF65-F5344CB8AC3E}">
        <p14:creationId xmlns:p14="http://schemas.microsoft.com/office/powerpoint/2010/main" val="188176805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still static; we may not agree with all of these levers and the extent to which they have or have not been pulled</a:t>
            </a:r>
          </a:p>
          <a:p>
            <a:r>
              <a:rPr lang="en-US" dirty="0"/>
              <a:t>but heck it’s good to talk about values</a:t>
            </a:r>
          </a:p>
          <a:p>
            <a:r>
              <a:rPr lang="en-US" dirty="0"/>
              <a:t>An exciting time to be in CS</a:t>
            </a:r>
          </a:p>
        </p:txBody>
      </p:sp>
      <p:sp>
        <p:nvSpPr>
          <p:cNvPr id="4" name="Slide Number Placeholder 3"/>
          <p:cNvSpPr>
            <a:spLocks noGrp="1"/>
          </p:cNvSpPr>
          <p:nvPr>
            <p:ph type="sldNum" sz="quarter" idx="5"/>
          </p:nvPr>
        </p:nvSpPr>
        <p:spPr/>
        <p:txBody>
          <a:bodyPr/>
          <a:lstStyle/>
          <a:p>
            <a:fld id="{177A4F77-4D89-7B4A-B2E2-37BC997EE923}" type="slidenum">
              <a:rPr lang="en-US" smtClean="0"/>
              <a:t>44</a:t>
            </a:fld>
            <a:endParaRPr lang="en-US"/>
          </a:p>
        </p:txBody>
      </p:sp>
    </p:spTree>
    <p:extLst>
      <p:ext uri="{BB962C8B-B14F-4D97-AF65-F5344CB8AC3E}">
        <p14:creationId xmlns:p14="http://schemas.microsoft.com/office/powerpoint/2010/main" val="139786966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[thank you slide; allow for clapping]</a:t>
            </a:r>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45</a:t>
            </a:fld>
            <a:endParaRPr lang="en-US"/>
          </a:p>
        </p:txBody>
      </p:sp>
    </p:spTree>
    <p:extLst>
      <p:ext uri="{BB962C8B-B14F-4D97-AF65-F5344CB8AC3E}">
        <p14:creationId xmlns:p14="http://schemas.microsoft.com/office/powerpoint/2010/main" val="38706284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Questions? And here’s a summary</a:t>
            </a:r>
          </a:p>
        </p:txBody>
      </p:sp>
      <p:sp>
        <p:nvSpPr>
          <p:cNvPr id="4" name="Slide Number Placeholder 3"/>
          <p:cNvSpPr>
            <a:spLocks noGrp="1"/>
          </p:cNvSpPr>
          <p:nvPr>
            <p:ph type="sldNum" sz="quarter" idx="5"/>
          </p:nvPr>
        </p:nvSpPr>
        <p:spPr/>
        <p:txBody>
          <a:bodyPr/>
          <a:lstStyle/>
          <a:p>
            <a:fld id="{177A4F77-4D89-7B4A-B2E2-37BC997EE923}" type="slidenum">
              <a:rPr lang="en-US" smtClean="0"/>
              <a:t>46</a:t>
            </a:fld>
            <a:endParaRPr lang="en-US"/>
          </a:p>
        </p:txBody>
      </p:sp>
    </p:spTree>
    <p:extLst>
      <p:ext uri="{BB962C8B-B14F-4D97-AF65-F5344CB8AC3E}">
        <p14:creationId xmlns:p14="http://schemas.microsoft.com/office/powerpoint/2010/main" val="37293536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Categorize into three groups… first, second, and third wave responses in computing (and also technology) </a:t>
            </a:r>
          </a:p>
          <a:p>
            <a:endParaRPr lang="en-US" dirty="0"/>
          </a:p>
          <a:p>
            <a:endParaRPr lang="en-US" dirty="0"/>
          </a:p>
          <a:p>
            <a:endParaRPr lang="en-US" dirty="0">
              <a:effectLst/>
            </a:endParaRP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47</a:t>
            </a:fld>
            <a:endParaRPr lang="en-US"/>
          </a:p>
        </p:txBody>
      </p:sp>
    </p:spTree>
    <p:extLst>
      <p:ext uri="{BB962C8B-B14F-4D97-AF65-F5344CB8AC3E}">
        <p14:creationId xmlns:p14="http://schemas.microsoft.com/office/powerpoint/2010/main" val="21045959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77A4F77-4D89-7B4A-B2E2-37BC997EE923}" type="slidenum">
              <a:rPr lang="en-US" smtClean="0"/>
              <a:t>5</a:t>
            </a:fld>
            <a:endParaRPr lang="en-US"/>
          </a:p>
        </p:txBody>
      </p:sp>
    </p:spTree>
    <p:extLst>
      <p:ext uri="{BB962C8B-B14F-4D97-AF65-F5344CB8AC3E}">
        <p14:creationId xmlns:p14="http://schemas.microsoft.com/office/powerpoint/2010/main" val="42007310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6</a:t>
            </a:fld>
            <a:endParaRPr lang="en-US"/>
          </a:p>
        </p:txBody>
      </p:sp>
    </p:spTree>
    <p:extLst>
      <p:ext uri="{BB962C8B-B14F-4D97-AF65-F5344CB8AC3E}">
        <p14:creationId xmlns:p14="http://schemas.microsoft.com/office/powerpoint/2010/main" val="456521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77A4F77-4D89-7B4A-B2E2-37BC997EE923}" type="slidenum">
              <a:rPr lang="en-US" smtClean="0"/>
              <a:t>7</a:t>
            </a:fld>
            <a:endParaRPr lang="en-US"/>
          </a:p>
        </p:txBody>
      </p:sp>
    </p:spTree>
    <p:extLst>
      <p:ext uri="{BB962C8B-B14F-4D97-AF65-F5344CB8AC3E}">
        <p14:creationId xmlns:p14="http://schemas.microsoft.com/office/powerpoint/2010/main" val="1767383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questions that the change audience asks themselves all of the time</a:t>
            </a:r>
          </a:p>
          <a:p>
            <a:r>
              <a:rPr lang="en-US" dirty="0"/>
              <a:t>One of the few groups for whom a consideration of ethics is core to the research area</a:t>
            </a:r>
          </a:p>
          <a:p>
            <a:endParaRPr lang="en-US" dirty="0"/>
          </a:p>
          <a:p>
            <a:endParaRPr lang="en-US" dirty="0"/>
          </a:p>
        </p:txBody>
      </p:sp>
      <p:sp>
        <p:nvSpPr>
          <p:cNvPr id="4" name="Slide Number Placeholder 3"/>
          <p:cNvSpPr>
            <a:spLocks noGrp="1"/>
          </p:cNvSpPr>
          <p:nvPr>
            <p:ph type="sldNum" sz="quarter" idx="5"/>
          </p:nvPr>
        </p:nvSpPr>
        <p:spPr/>
        <p:txBody>
          <a:bodyPr/>
          <a:lstStyle/>
          <a:p>
            <a:fld id="{177A4F77-4D89-7B4A-B2E2-37BC997EE923}" type="slidenum">
              <a:rPr lang="en-US" smtClean="0"/>
              <a:t>8</a:t>
            </a:fld>
            <a:endParaRPr lang="en-US"/>
          </a:p>
        </p:txBody>
      </p:sp>
    </p:spTree>
    <p:extLst>
      <p:ext uri="{BB962C8B-B14F-4D97-AF65-F5344CB8AC3E}">
        <p14:creationId xmlns:p14="http://schemas.microsoft.com/office/powerpoint/2010/main" val="9368248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77A4F77-4D89-7B4A-B2E2-37BC997EE923}" type="slidenum">
              <a:rPr lang="en-US" smtClean="0"/>
              <a:t>9</a:t>
            </a:fld>
            <a:endParaRPr lang="en-US"/>
          </a:p>
        </p:txBody>
      </p:sp>
    </p:spTree>
    <p:extLst>
      <p:ext uri="{BB962C8B-B14F-4D97-AF65-F5344CB8AC3E}">
        <p14:creationId xmlns:p14="http://schemas.microsoft.com/office/powerpoint/2010/main" val="15710070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59B2B-7E8F-5746-A6B0-1EC6A71ACA1A}"/>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E590127F-40E0-9B44-BD6E-5E66B731D4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76F2F4D-6EA5-A242-8170-A6DEECE618E7}"/>
              </a:ext>
            </a:extLst>
          </p:cNvPr>
          <p:cNvSpPr>
            <a:spLocks noGrp="1"/>
          </p:cNvSpPr>
          <p:nvPr>
            <p:ph type="dt" sz="half" idx="10"/>
          </p:nvPr>
        </p:nvSpPr>
        <p:spPr/>
        <p:txBody>
          <a:bodyPr/>
          <a:lstStyle/>
          <a:p>
            <a:fld id="{EC2E3116-0AF4-DC42-8D79-0EDCB3CEBCF2}" type="datetimeFigureOut">
              <a:rPr lang="en-US" smtClean="0"/>
              <a:t>4/21/19</a:t>
            </a:fld>
            <a:endParaRPr lang="en-US"/>
          </a:p>
        </p:txBody>
      </p:sp>
      <p:sp>
        <p:nvSpPr>
          <p:cNvPr id="5" name="Footer Placeholder 4">
            <a:extLst>
              <a:ext uri="{FF2B5EF4-FFF2-40B4-BE49-F238E27FC236}">
                <a16:creationId xmlns:a16="http://schemas.microsoft.com/office/drawing/2014/main" id="{D38FBCAB-B08C-2341-83EA-6F8487D012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30082F-5F64-1746-B10F-9584C5F8A1E0}"/>
              </a:ext>
            </a:extLst>
          </p:cNvPr>
          <p:cNvSpPr>
            <a:spLocks noGrp="1"/>
          </p:cNvSpPr>
          <p:nvPr>
            <p:ph type="sldNum" sz="quarter" idx="12"/>
          </p:nvPr>
        </p:nvSpPr>
        <p:spPr/>
        <p:txBody>
          <a:bodyPr/>
          <a:lstStyle/>
          <a:p>
            <a:fld id="{C524F7C4-69ED-3941-A8CE-4BDF21B6EA41}" type="slidenum">
              <a:rPr lang="en-US" smtClean="0"/>
              <a:t>‹#›</a:t>
            </a:fld>
            <a:endParaRPr lang="en-US"/>
          </a:p>
        </p:txBody>
      </p:sp>
    </p:spTree>
    <p:extLst>
      <p:ext uri="{BB962C8B-B14F-4D97-AF65-F5344CB8AC3E}">
        <p14:creationId xmlns:p14="http://schemas.microsoft.com/office/powerpoint/2010/main" val="23936162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100E-0576-924B-9A79-1CA0AA402D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EB57EE-5BB0-3547-AEDD-FD554449586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BFD6DC-6740-614D-91A5-EDE15E3EA0F6}"/>
              </a:ext>
            </a:extLst>
          </p:cNvPr>
          <p:cNvSpPr>
            <a:spLocks noGrp="1"/>
          </p:cNvSpPr>
          <p:nvPr>
            <p:ph type="dt" sz="half" idx="10"/>
          </p:nvPr>
        </p:nvSpPr>
        <p:spPr/>
        <p:txBody>
          <a:bodyPr/>
          <a:lstStyle/>
          <a:p>
            <a:fld id="{EC2E3116-0AF4-DC42-8D79-0EDCB3CEBCF2}" type="datetimeFigureOut">
              <a:rPr lang="en-US" smtClean="0"/>
              <a:t>4/21/19</a:t>
            </a:fld>
            <a:endParaRPr lang="en-US"/>
          </a:p>
        </p:txBody>
      </p:sp>
      <p:sp>
        <p:nvSpPr>
          <p:cNvPr id="5" name="Footer Placeholder 4">
            <a:extLst>
              <a:ext uri="{FF2B5EF4-FFF2-40B4-BE49-F238E27FC236}">
                <a16:creationId xmlns:a16="http://schemas.microsoft.com/office/drawing/2014/main" id="{C4ED3B5E-6AFD-5440-90FE-830CA70F0C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80C0C0-29D4-4449-BA22-75161E4F2765}"/>
              </a:ext>
            </a:extLst>
          </p:cNvPr>
          <p:cNvSpPr>
            <a:spLocks noGrp="1"/>
          </p:cNvSpPr>
          <p:nvPr>
            <p:ph type="sldNum" sz="quarter" idx="12"/>
          </p:nvPr>
        </p:nvSpPr>
        <p:spPr/>
        <p:txBody>
          <a:bodyPr/>
          <a:lstStyle/>
          <a:p>
            <a:fld id="{C524F7C4-69ED-3941-A8CE-4BDF21B6EA41}" type="slidenum">
              <a:rPr lang="en-US" smtClean="0"/>
              <a:t>‹#›</a:t>
            </a:fld>
            <a:endParaRPr lang="en-US"/>
          </a:p>
        </p:txBody>
      </p:sp>
    </p:spTree>
    <p:extLst>
      <p:ext uri="{BB962C8B-B14F-4D97-AF65-F5344CB8AC3E}">
        <p14:creationId xmlns:p14="http://schemas.microsoft.com/office/powerpoint/2010/main" val="3346364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4D54332-E54E-2343-A643-AAF131DEEC3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2B5C9F-02B1-8D45-9686-B41871B6495A}"/>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3C2DDE0-3F52-0441-BF34-DEC5CB0E2B4C}"/>
              </a:ext>
            </a:extLst>
          </p:cNvPr>
          <p:cNvSpPr>
            <a:spLocks noGrp="1"/>
          </p:cNvSpPr>
          <p:nvPr>
            <p:ph type="dt" sz="half" idx="10"/>
          </p:nvPr>
        </p:nvSpPr>
        <p:spPr/>
        <p:txBody>
          <a:bodyPr/>
          <a:lstStyle/>
          <a:p>
            <a:fld id="{EC2E3116-0AF4-DC42-8D79-0EDCB3CEBCF2}" type="datetimeFigureOut">
              <a:rPr lang="en-US" smtClean="0"/>
              <a:t>4/21/19</a:t>
            </a:fld>
            <a:endParaRPr lang="en-US"/>
          </a:p>
        </p:txBody>
      </p:sp>
      <p:sp>
        <p:nvSpPr>
          <p:cNvPr id="5" name="Footer Placeholder 4">
            <a:extLst>
              <a:ext uri="{FF2B5EF4-FFF2-40B4-BE49-F238E27FC236}">
                <a16:creationId xmlns:a16="http://schemas.microsoft.com/office/drawing/2014/main" id="{0F8896CE-47BD-5344-8BA8-A531114B41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45EB16-E11D-2049-9154-BD5258B0F5D1}"/>
              </a:ext>
            </a:extLst>
          </p:cNvPr>
          <p:cNvSpPr>
            <a:spLocks noGrp="1"/>
          </p:cNvSpPr>
          <p:nvPr>
            <p:ph type="sldNum" sz="quarter" idx="12"/>
          </p:nvPr>
        </p:nvSpPr>
        <p:spPr/>
        <p:txBody>
          <a:bodyPr/>
          <a:lstStyle/>
          <a:p>
            <a:fld id="{C524F7C4-69ED-3941-A8CE-4BDF21B6EA41}" type="slidenum">
              <a:rPr lang="en-US" smtClean="0"/>
              <a:t>‹#›</a:t>
            </a:fld>
            <a:endParaRPr lang="en-US"/>
          </a:p>
        </p:txBody>
      </p:sp>
    </p:spTree>
    <p:extLst>
      <p:ext uri="{BB962C8B-B14F-4D97-AF65-F5344CB8AC3E}">
        <p14:creationId xmlns:p14="http://schemas.microsoft.com/office/powerpoint/2010/main" val="7956444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B2F97-E697-C74C-8361-86FDEC4058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854201-8B4E-1D40-9183-F13BE863393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F4952B1-1B72-1840-ABF6-897F4441B064}"/>
              </a:ext>
            </a:extLst>
          </p:cNvPr>
          <p:cNvSpPr>
            <a:spLocks noGrp="1"/>
          </p:cNvSpPr>
          <p:nvPr>
            <p:ph type="dt" sz="half" idx="10"/>
          </p:nvPr>
        </p:nvSpPr>
        <p:spPr/>
        <p:txBody>
          <a:bodyPr/>
          <a:lstStyle/>
          <a:p>
            <a:fld id="{EC2E3116-0AF4-DC42-8D79-0EDCB3CEBCF2}" type="datetimeFigureOut">
              <a:rPr lang="en-US" smtClean="0"/>
              <a:t>4/21/19</a:t>
            </a:fld>
            <a:endParaRPr lang="en-US"/>
          </a:p>
        </p:txBody>
      </p:sp>
      <p:sp>
        <p:nvSpPr>
          <p:cNvPr id="5" name="Footer Placeholder 4">
            <a:extLst>
              <a:ext uri="{FF2B5EF4-FFF2-40B4-BE49-F238E27FC236}">
                <a16:creationId xmlns:a16="http://schemas.microsoft.com/office/drawing/2014/main" id="{7AC4137E-39CD-1441-9F0C-555E97854D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BAD9E1-CD43-D74D-92B6-CE207EEC2526}"/>
              </a:ext>
            </a:extLst>
          </p:cNvPr>
          <p:cNvSpPr>
            <a:spLocks noGrp="1"/>
          </p:cNvSpPr>
          <p:nvPr>
            <p:ph type="sldNum" sz="quarter" idx="12"/>
          </p:nvPr>
        </p:nvSpPr>
        <p:spPr/>
        <p:txBody>
          <a:bodyPr/>
          <a:lstStyle/>
          <a:p>
            <a:fld id="{C524F7C4-69ED-3941-A8CE-4BDF21B6EA41}" type="slidenum">
              <a:rPr lang="en-US" smtClean="0"/>
              <a:t>‹#›</a:t>
            </a:fld>
            <a:endParaRPr lang="en-US"/>
          </a:p>
        </p:txBody>
      </p:sp>
    </p:spTree>
    <p:extLst>
      <p:ext uri="{BB962C8B-B14F-4D97-AF65-F5344CB8AC3E}">
        <p14:creationId xmlns:p14="http://schemas.microsoft.com/office/powerpoint/2010/main" val="933311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8CC5F-B0CD-924B-B46D-95EE36E90D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65A99F6-5110-EE4F-85C1-896E60C58C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A290C0-1939-EB42-86A9-6E1A52190548}"/>
              </a:ext>
            </a:extLst>
          </p:cNvPr>
          <p:cNvSpPr>
            <a:spLocks noGrp="1"/>
          </p:cNvSpPr>
          <p:nvPr>
            <p:ph type="dt" sz="half" idx="10"/>
          </p:nvPr>
        </p:nvSpPr>
        <p:spPr/>
        <p:txBody>
          <a:bodyPr/>
          <a:lstStyle/>
          <a:p>
            <a:fld id="{EC2E3116-0AF4-DC42-8D79-0EDCB3CEBCF2}" type="datetimeFigureOut">
              <a:rPr lang="en-US" smtClean="0"/>
              <a:t>4/21/19</a:t>
            </a:fld>
            <a:endParaRPr lang="en-US"/>
          </a:p>
        </p:txBody>
      </p:sp>
      <p:sp>
        <p:nvSpPr>
          <p:cNvPr id="5" name="Footer Placeholder 4">
            <a:extLst>
              <a:ext uri="{FF2B5EF4-FFF2-40B4-BE49-F238E27FC236}">
                <a16:creationId xmlns:a16="http://schemas.microsoft.com/office/drawing/2014/main" id="{38FB7257-6920-C640-8021-C3A953FE81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501985-19F2-DD4B-98B5-C22BAFBA8E5F}"/>
              </a:ext>
            </a:extLst>
          </p:cNvPr>
          <p:cNvSpPr>
            <a:spLocks noGrp="1"/>
          </p:cNvSpPr>
          <p:nvPr>
            <p:ph type="sldNum" sz="quarter" idx="12"/>
          </p:nvPr>
        </p:nvSpPr>
        <p:spPr/>
        <p:txBody>
          <a:bodyPr/>
          <a:lstStyle/>
          <a:p>
            <a:fld id="{C524F7C4-69ED-3941-A8CE-4BDF21B6EA41}" type="slidenum">
              <a:rPr lang="en-US" smtClean="0"/>
              <a:t>‹#›</a:t>
            </a:fld>
            <a:endParaRPr lang="en-US"/>
          </a:p>
        </p:txBody>
      </p:sp>
    </p:spTree>
    <p:extLst>
      <p:ext uri="{BB962C8B-B14F-4D97-AF65-F5344CB8AC3E}">
        <p14:creationId xmlns:p14="http://schemas.microsoft.com/office/powerpoint/2010/main" val="9119816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9B0F4-2CFE-1A4C-A397-5C4B816604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A56DA8-F0CE-1642-8156-B57E524F36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AA64CC-BD76-F84B-A184-F96D42E4195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16EEB0D-8DC3-024E-A5C7-34B2469D4691}"/>
              </a:ext>
            </a:extLst>
          </p:cNvPr>
          <p:cNvSpPr>
            <a:spLocks noGrp="1"/>
          </p:cNvSpPr>
          <p:nvPr>
            <p:ph type="dt" sz="half" idx="10"/>
          </p:nvPr>
        </p:nvSpPr>
        <p:spPr/>
        <p:txBody>
          <a:bodyPr/>
          <a:lstStyle/>
          <a:p>
            <a:fld id="{EC2E3116-0AF4-DC42-8D79-0EDCB3CEBCF2}" type="datetimeFigureOut">
              <a:rPr lang="en-US" smtClean="0"/>
              <a:t>4/21/19</a:t>
            </a:fld>
            <a:endParaRPr lang="en-US"/>
          </a:p>
        </p:txBody>
      </p:sp>
      <p:sp>
        <p:nvSpPr>
          <p:cNvPr id="6" name="Footer Placeholder 5">
            <a:extLst>
              <a:ext uri="{FF2B5EF4-FFF2-40B4-BE49-F238E27FC236}">
                <a16:creationId xmlns:a16="http://schemas.microsoft.com/office/drawing/2014/main" id="{B10AC542-B2C0-DB48-982F-AAC3591A16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D79F46-AA52-2144-AC75-96C52D1329FC}"/>
              </a:ext>
            </a:extLst>
          </p:cNvPr>
          <p:cNvSpPr>
            <a:spLocks noGrp="1"/>
          </p:cNvSpPr>
          <p:nvPr>
            <p:ph type="sldNum" sz="quarter" idx="12"/>
          </p:nvPr>
        </p:nvSpPr>
        <p:spPr/>
        <p:txBody>
          <a:bodyPr/>
          <a:lstStyle/>
          <a:p>
            <a:fld id="{C524F7C4-69ED-3941-A8CE-4BDF21B6EA41}" type="slidenum">
              <a:rPr lang="en-US" smtClean="0"/>
              <a:t>‹#›</a:t>
            </a:fld>
            <a:endParaRPr lang="en-US"/>
          </a:p>
        </p:txBody>
      </p:sp>
    </p:spTree>
    <p:extLst>
      <p:ext uri="{BB962C8B-B14F-4D97-AF65-F5344CB8AC3E}">
        <p14:creationId xmlns:p14="http://schemas.microsoft.com/office/powerpoint/2010/main" val="3196338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DA79D-EA9D-9246-B620-DA4B952BDA6B}"/>
              </a:ext>
            </a:extLst>
          </p:cNvPr>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ABE8E3EC-F102-3049-BFD7-5CE5F1ABB5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57831D-8CB8-3A4B-B225-9A8873F8A9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417F13B-0484-6E4C-8781-973CE0BA4A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D2BFFB-0D14-3F4D-85E2-1792BFCC6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FBA80D-D2C9-C648-861F-23862B6EFED2}"/>
              </a:ext>
            </a:extLst>
          </p:cNvPr>
          <p:cNvSpPr>
            <a:spLocks noGrp="1"/>
          </p:cNvSpPr>
          <p:nvPr>
            <p:ph type="dt" sz="half" idx="10"/>
          </p:nvPr>
        </p:nvSpPr>
        <p:spPr/>
        <p:txBody>
          <a:bodyPr/>
          <a:lstStyle/>
          <a:p>
            <a:fld id="{EC2E3116-0AF4-DC42-8D79-0EDCB3CEBCF2}" type="datetimeFigureOut">
              <a:rPr lang="en-US" smtClean="0"/>
              <a:t>4/21/19</a:t>
            </a:fld>
            <a:endParaRPr lang="en-US"/>
          </a:p>
        </p:txBody>
      </p:sp>
      <p:sp>
        <p:nvSpPr>
          <p:cNvPr id="8" name="Footer Placeholder 7">
            <a:extLst>
              <a:ext uri="{FF2B5EF4-FFF2-40B4-BE49-F238E27FC236}">
                <a16:creationId xmlns:a16="http://schemas.microsoft.com/office/drawing/2014/main" id="{A2493B91-D8AE-4C4D-8EFA-5DDB9CF2C86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48EE7B1-207F-8648-82F8-38666EEB64FB}"/>
              </a:ext>
            </a:extLst>
          </p:cNvPr>
          <p:cNvSpPr>
            <a:spLocks noGrp="1"/>
          </p:cNvSpPr>
          <p:nvPr>
            <p:ph type="sldNum" sz="quarter" idx="12"/>
          </p:nvPr>
        </p:nvSpPr>
        <p:spPr/>
        <p:txBody>
          <a:bodyPr/>
          <a:lstStyle/>
          <a:p>
            <a:fld id="{C524F7C4-69ED-3941-A8CE-4BDF21B6EA41}" type="slidenum">
              <a:rPr lang="en-US" smtClean="0"/>
              <a:t>‹#›</a:t>
            </a:fld>
            <a:endParaRPr lang="en-US"/>
          </a:p>
        </p:txBody>
      </p:sp>
    </p:spTree>
    <p:extLst>
      <p:ext uri="{BB962C8B-B14F-4D97-AF65-F5344CB8AC3E}">
        <p14:creationId xmlns:p14="http://schemas.microsoft.com/office/powerpoint/2010/main" val="1350911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05A2C-59CD-8E40-A525-403F39D860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10FE90-E8C4-A444-AC9E-CE5A878E0AF4}"/>
              </a:ext>
            </a:extLst>
          </p:cNvPr>
          <p:cNvSpPr>
            <a:spLocks noGrp="1"/>
          </p:cNvSpPr>
          <p:nvPr>
            <p:ph type="dt" sz="half" idx="10"/>
          </p:nvPr>
        </p:nvSpPr>
        <p:spPr/>
        <p:txBody>
          <a:bodyPr/>
          <a:lstStyle/>
          <a:p>
            <a:fld id="{EC2E3116-0AF4-DC42-8D79-0EDCB3CEBCF2}" type="datetimeFigureOut">
              <a:rPr lang="en-US" smtClean="0"/>
              <a:t>4/21/19</a:t>
            </a:fld>
            <a:endParaRPr lang="en-US"/>
          </a:p>
        </p:txBody>
      </p:sp>
      <p:sp>
        <p:nvSpPr>
          <p:cNvPr id="4" name="Footer Placeholder 3">
            <a:extLst>
              <a:ext uri="{FF2B5EF4-FFF2-40B4-BE49-F238E27FC236}">
                <a16:creationId xmlns:a16="http://schemas.microsoft.com/office/drawing/2014/main" id="{EBBB5EAD-7A7A-E844-B603-3C0BE5BFF5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488D42-B1FA-6A41-A74D-760B9CA32308}"/>
              </a:ext>
            </a:extLst>
          </p:cNvPr>
          <p:cNvSpPr>
            <a:spLocks noGrp="1"/>
          </p:cNvSpPr>
          <p:nvPr>
            <p:ph type="sldNum" sz="quarter" idx="12"/>
          </p:nvPr>
        </p:nvSpPr>
        <p:spPr/>
        <p:txBody>
          <a:bodyPr/>
          <a:lstStyle/>
          <a:p>
            <a:fld id="{C524F7C4-69ED-3941-A8CE-4BDF21B6EA41}" type="slidenum">
              <a:rPr lang="en-US" smtClean="0"/>
              <a:t>‹#›</a:t>
            </a:fld>
            <a:endParaRPr lang="en-US"/>
          </a:p>
        </p:txBody>
      </p:sp>
    </p:spTree>
    <p:extLst>
      <p:ext uri="{BB962C8B-B14F-4D97-AF65-F5344CB8AC3E}">
        <p14:creationId xmlns:p14="http://schemas.microsoft.com/office/powerpoint/2010/main" val="2163736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63F7CD-00D7-FD4A-A38C-06454322F961}"/>
              </a:ext>
            </a:extLst>
          </p:cNvPr>
          <p:cNvSpPr>
            <a:spLocks noGrp="1"/>
          </p:cNvSpPr>
          <p:nvPr>
            <p:ph type="dt" sz="half" idx="10"/>
          </p:nvPr>
        </p:nvSpPr>
        <p:spPr/>
        <p:txBody>
          <a:bodyPr/>
          <a:lstStyle/>
          <a:p>
            <a:fld id="{EC2E3116-0AF4-DC42-8D79-0EDCB3CEBCF2}" type="datetimeFigureOut">
              <a:rPr lang="en-US" smtClean="0"/>
              <a:t>4/21/19</a:t>
            </a:fld>
            <a:endParaRPr lang="en-US"/>
          </a:p>
        </p:txBody>
      </p:sp>
      <p:sp>
        <p:nvSpPr>
          <p:cNvPr id="3" name="Footer Placeholder 2">
            <a:extLst>
              <a:ext uri="{FF2B5EF4-FFF2-40B4-BE49-F238E27FC236}">
                <a16:creationId xmlns:a16="http://schemas.microsoft.com/office/drawing/2014/main" id="{6CBFB25B-64DF-B84D-BB11-FE49F466EC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5259461-145D-474B-A02D-179C8FBCE280}"/>
              </a:ext>
            </a:extLst>
          </p:cNvPr>
          <p:cNvSpPr>
            <a:spLocks noGrp="1"/>
          </p:cNvSpPr>
          <p:nvPr>
            <p:ph type="sldNum" sz="quarter" idx="12"/>
          </p:nvPr>
        </p:nvSpPr>
        <p:spPr/>
        <p:txBody>
          <a:bodyPr/>
          <a:lstStyle/>
          <a:p>
            <a:fld id="{C524F7C4-69ED-3941-A8CE-4BDF21B6EA41}" type="slidenum">
              <a:rPr lang="en-US" smtClean="0"/>
              <a:t>‹#›</a:t>
            </a:fld>
            <a:endParaRPr lang="en-US"/>
          </a:p>
        </p:txBody>
      </p:sp>
    </p:spTree>
    <p:extLst>
      <p:ext uri="{BB962C8B-B14F-4D97-AF65-F5344CB8AC3E}">
        <p14:creationId xmlns:p14="http://schemas.microsoft.com/office/powerpoint/2010/main" val="284936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9C4C8-6341-B243-95DA-CE2591710C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7011DBE-2A3A-3448-8BC1-2C421D74A2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AF24051-7D47-A64F-BF4E-F1A56B6258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8511FA-0E3E-CD49-9144-A9232E34C1CD}"/>
              </a:ext>
            </a:extLst>
          </p:cNvPr>
          <p:cNvSpPr>
            <a:spLocks noGrp="1"/>
          </p:cNvSpPr>
          <p:nvPr>
            <p:ph type="dt" sz="half" idx="10"/>
          </p:nvPr>
        </p:nvSpPr>
        <p:spPr/>
        <p:txBody>
          <a:bodyPr/>
          <a:lstStyle/>
          <a:p>
            <a:fld id="{EC2E3116-0AF4-DC42-8D79-0EDCB3CEBCF2}" type="datetimeFigureOut">
              <a:rPr lang="en-US" smtClean="0"/>
              <a:t>4/21/19</a:t>
            </a:fld>
            <a:endParaRPr lang="en-US"/>
          </a:p>
        </p:txBody>
      </p:sp>
      <p:sp>
        <p:nvSpPr>
          <p:cNvPr id="6" name="Footer Placeholder 5">
            <a:extLst>
              <a:ext uri="{FF2B5EF4-FFF2-40B4-BE49-F238E27FC236}">
                <a16:creationId xmlns:a16="http://schemas.microsoft.com/office/drawing/2014/main" id="{682836B1-DBDA-F749-A52B-FB73F92A43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3605AC-34D4-104B-AE35-9BFCBAF9AA95}"/>
              </a:ext>
            </a:extLst>
          </p:cNvPr>
          <p:cNvSpPr>
            <a:spLocks noGrp="1"/>
          </p:cNvSpPr>
          <p:nvPr>
            <p:ph type="sldNum" sz="quarter" idx="12"/>
          </p:nvPr>
        </p:nvSpPr>
        <p:spPr/>
        <p:txBody>
          <a:bodyPr/>
          <a:lstStyle/>
          <a:p>
            <a:fld id="{C524F7C4-69ED-3941-A8CE-4BDF21B6EA41}" type="slidenum">
              <a:rPr lang="en-US" smtClean="0"/>
              <a:t>‹#›</a:t>
            </a:fld>
            <a:endParaRPr lang="en-US"/>
          </a:p>
        </p:txBody>
      </p:sp>
    </p:spTree>
    <p:extLst>
      <p:ext uri="{BB962C8B-B14F-4D97-AF65-F5344CB8AC3E}">
        <p14:creationId xmlns:p14="http://schemas.microsoft.com/office/powerpoint/2010/main" val="14122028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2CD61-3C5F-E54D-9671-B5EA4C289B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A60DB4-D879-5A43-BC39-01B1797359F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B8E189C-D91C-9141-82B2-1B76524AE3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8E72D0-871A-5742-97E7-3F46447BDEE2}"/>
              </a:ext>
            </a:extLst>
          </p:cNvPr>
          <p:cNvSpPr>
            <a:spLocks noGrp="1"/>
          </p:cNvSpPr>
          <p:nvPr>
            <p:ph type="dt" sz="half" idx="10"/>
          </p:nvPr>
        </p:nvSpPr>
        <p:spPr/>
        <p:txBody>
          <a:bodyPr/>
          <a:lstStyle/>
          <a:p>
            <a:fld id="{EC2E3116-0AF4-DC42-8D79-0EDCB3CEBCF2}" type="datetimeFigureOut">
              <a:rPr lang="en-US" smtClean="0"/>
              <a:t>4/21/19</a:t>
            </a:fld>
            <a:endParaRPr lang="en-US"/>
          </a:p>
        </p:txBody>
      </p:sp>
      <p:sp>
        <p:nvSpPr>
          <p:cNvPr id="6" name="Footer Placeholder 5">
            <a:extLst>
              <a:ext uri="{FF2B5EF4-FFF2-40B4-BE49-F238E27FC236}">
                <a16:creationId xmlns:a16="http://schemas.microsoft.com/office/drawing/2014/main" id="{A7135CB5-1FE9-864D-905E-980FFC2AB7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F8FC22-B27A-C846-AF2D-C63FD6E5DCED}"/>
              </a:ext>
            </a:extLst>
          </p:cNvPr>
          <p:cNvSpPr>
            <a:spLocks noGrp="1"/>
          </p:cNvSpPr>
          <p:nvPr>
            <p:ph type="sldNum" sz="quarter" idx="12"/>
          </p:nvPr>
        </p:nvSpPr>
        <p:spPr/>
        <p:txBody>
          <a:bodyPr/>
          <a:lstStyle/>
          <a:p>
            <a:fld id="{C524F7C4-69ED-3941-A8CE-4BDF21B6EA41}" type="slidenum">
              <a:rPr lang="en-US" smtClean="0"/>
              <a:t>‹#›</a:t>
            </a:fld>
            <a:endParaRPr lang="en-US"/>
          </a:p>
        </p:txBody>
      </p:sp>
    </p:spTree>
    <p:extLst>
      <p:ext uri="{BB962C8B-B14F-4D97-AF65-F5344CB8AC3E}">
        <p14:creationId xmlns:p14="http://schemas.microsoft.com/office/powerpoint/2010/main" val="672210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373398-E1DD-164E-A19C-235012C379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0B9E625F-7002-5B45-8434-FDA622FD31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6FF458D-E6D8-D149-8B80-90DC27ACC5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2E3116-0AF4-DC42-8D79-0EDCB3CEBCF2}" type="datetimeFigureOut">
              <a:rPr lang="en-US" smtClean="0"/>
              <a:t>4/21/19</a:t>
            </a:fld>
            <a:endParaRPr lang="en-US"/>
          </a:p>
        </p:txBody>
      </p:sp>
      <p:sp>
        <p:nvSpPr>
          <p:cNvPr id="5" name="Footer Placeholder 4">
            <a:extLst>
              <a:ext uri="{FF2B5EF4-FFF2-40B4-BE49-F238E27FC236}">
                <a16:creationId xmlns:a16="http://schemas.microsoft.com/office/drawing/2014/main" id="{ED07A446-FD53-6348-AA2E-1FA18FE99F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62D344D-0E7E-0647-8936-2601E02E41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24F7C4-69ED-3941-A8CE-4BDF21B6EA41}" type="slidenum">
              <a:rPr lang="en-US" smtClean="0"/>
              <a:t>‹#›</a:t>
            </a:fld>
            <a:endParaRPr lang="en-US" dirty="0"/>
          </a:p>
        </p:txBody>
      </p:sp>
    </p:spTree>
    <p:extLst>
      <p:ext uri="{BB962C8B-B14F-4D97-AF65-F5344CB8AC3E}">
        <p14:creationId xmlns:p14="http://schemas.microsoft.com/office/powerpoint/2010/main" val="36400188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jaredmoore.or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wadhwaniai.org/"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olpa.od.nih.gov/legislation/108/publiclaws/nanotechnology.asp"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18.svg"/></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20.svg"/></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20.svg"/></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8" Type="http://schemas.openxmlformats.org/officeDocument/2006/relationships/hyperlink" Target="https://techcrunch.com/2018/09/27/tech-employees-can-make-up-for-executives/" TargetMode="External"/><Relationship Id="rId3" Type="http://schemas.openxmlformats.org/officeDocument/2006/relationships/hyperlink" Target="http://jaredmoore.org/" TargetMode="External"/><Relationship Id="rId7" Type="http://schemas.openxmlformats.org/officeDocument/2006/relationships/image" Target="../media/image15.jpeg"/><Relationship Id="rId2" Type="http://schemas.openxmlformats.org/officeDocument/2006/relationships/notesSlide" Target="../notesSlides/notesSlide44.xml"/><Relationship Id="rId1" Type="http://schemas.openxmlformats.org/officeDocument/2006/relationships/slideLayout" Target="../slideLayouts/slideLayout1.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hyperlink" Target="http://wadhwaniai.org/" TargetMode="External"/><Relationship Id="rId9" Type="http://schemas.openxmlformats.org/officeDocument/2006/relationships/hyperlink" Target="https://courses.cs.washington.edu/courses/cse490e/18wi" TargetMode="Externa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BA29A-B956-D64D-B9C3-2482DA4A8B2F}"/>
              </a:ext>
            </a:extLst>
          </p:cNvPr>
          <p:cNvSpPr>
            <a:spLocks noGrp="1"/>
          </p:cNvSpPr>
          <p:nvPr>
            <p:ph type="ctrTitle"/>
          </p:nvPr>
        </p:nvSpPr>
        <p:spPr>
          <a:xfrm>
            <a:off x="1524000" y="1122363"/>
            <a:ext cx="9144000" cy="2387600"/>
          </a:xfrm>
        </p:spPr>
        <p:txBody>
          <a:bodyPr/>
          <a:lstStyle/>
          <a:p>
            <a:r>
              <a:rPr lang="en-US" dirty="0"/>
              <a:t>The State of Ethics in Computer Science</a:t>
            </a:r>
          </a:p>
        </p:txBody>
      </p:sp>
      <p:sp>
        <p:nvSpPr>
          <p:cNvPr id="3" name="Subtitle 2">
            <a:extLst>
              <a:ext uri="{FF2B5EF4-FFF2-40B4-BE49-F238E27FC236}">
                <a16:creationId xmlns:a16="http://schemas.microsoft.com/office/drawing/2014/main" id="{C4993430-9858-914D-82C0-B29FDA04D519}"/>
              </a:ext>
            </a:extLst>
          </p:cNvPr>
          <p:cNvSpPr>
            <a:spLocks noGrp="1"/>
          </p:cNvSpPr>
          <p:nvPr>
            <p:ph type="subTitle" idx="1"/>
          </p:nvPr>
        </p:nvSpPr>
        <p:spPr>
          <a:xfrm>
            <a:off x="1524000" y="3602038"/>
            <a:ext cx="9144000" cy="1011526"/>
          </a:xfrm>
        </p:spPr>
        <p:txBody>
          <a:bodyPr/>
          <a:lstStyle/>
          <a:p>
            <a:r>
              <a:rPr lang="en-US" dirty="0">
                <a:hlinkClick r:id="rId3"/>
              </a:rPr>
              <a:t>Jared Moore</a:t>
            </a:r>
            <a:r>
              <a:rPr lang="en-US" dirty="0"/>
              <a:t> </a:t>
            </a:r>
          </a:p>
          <a:p>
            <a:r>
              <a:rPr lang="en-US" dirty="0">
                <a:hlinkClick r:id="rId4"/>
              </a:rPr>
              <a:t>Wadhwani Institute for Artificial Intelligence</a:t>
            </a:r>
            <a:endParaRPr lang="en-US" dirty="0"/>
          </a:p>
        </p:txBody>
      </p:sp>
    </p:spTree>
    <p:extLst>
      <p:ext uri="{BB962C8B-B14F-4D97-AF65-F5344CB8AC3E}">
        <p14:creationId xmlns:p14="http://schemas.microsoft.com/office/powerpoint/2010/main" val="26526569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ABF486-9527-D640-ADB3-A53FA5521206}"/>
              </a:ext>
            </a:extLst>
          </p:cNvPr>
          <p:cNvSpPr txBox="1"/>
          <p:nvPr/>
        </p:nvSpPr>
        <p:spPr>
          <a:xfrm>
            <a:off x="2303318" y="3690020"/>
            <a:ext cx="8790710" cy="954107"/>
          </a:xfrm>
          <a:prstGeom prst="rect">
            <a:avLst/>
          </a:prstGeom>
          <a:noFill/>
        </p:spPr>
        <p:txBody>
          <a:bodyPr wrap="square" rtlCol="0">
            <a:spAutoFit/>
          </a:bodyPr>
          <a:lstStyle/>
          <a:p>
            <a:r>
              <a:rPr lang="en-US" sz="2800" dirty="0"/>
              <a:t>a) An intentional approach to address human debates</a:t>
            </a:r>
          </a:p>
          <a:p>
            <a:r>
              <a:rPr lang="en-US" sz="2800" dirty="0"/>
              <a:t>b) A shorthand to discuss values like</a:t>
            </a:r>
          </a:p>
        </p:txBody>
      </p:sp>
      <p:sp>
        <p:nvSpPr>
          <p:cNvPr id="12" name="TextBox 11">
            <a:extLst>
              <a:ext uri="{FF2B5EF4-FFF2-40B4-BE49-F238E27FC236}">
                <a16:creationId xmlns:a16="http://schemas.microsoft.com/office/drawing/2014/main" id="{9FFFF339-DECE-5747-A46C-5F9E0FB3C71D}"/>
              </a:ext>
            </a:extLst>
          </p:cNvPr>
          <p:cNvSpPr txBox="1"/>
          <p:nvPr/>
        </p:nvSpPr>
        <p:spPr>
          <a:xfrm>
            <a:off x="5278583" y="3136612"/>
            <a:ext cx="1420090" cy="584775"/>
          </a:xfrm>
          <a:prstGeom prst="rect">
            <a:avLst/>
          </a:prstGeom>
          <a:noFill/>
        </p:spPr>
        <p:txBody>
          <a:bodyPr wrap="square" rtlCol="0">
            <a:spAutoFit/>
          </a:bodyPr>
          <a:lstStyle/>
          <a:p>
            <a:r>
              <a:rPr lang="en-US" sz="3200" dirty="0"/>
              <a:t>ethics</a:t>
            </a:r>
            <a:endParaRPr lang="en-US" sz="2800" dirty="0"/>
          </a:p>
        </p:txBody>
      </p:sp>
      <p:sp>
        <p:nvSpPr>
          <p:cNvPr id="13" name="TextBox 12">
            <a:extLst>
              <a:ext uri="{FF2B5EF4-FFF2-40B4-BE49-F238E27FC236}">
                <a16:creationId xmlns:a16="http://schemas.microsoft.com/office/drawing/2014/main" id="{2F64DA15-EAD8-5E47-A8C8-20A3B757918C}"/>
              </a:ext>
            </a:extLst>
          </p:cNvPr>
          <p:cNvSpPr txBox="1"/>
          <p:nvPr/>
        </p:nvSpPr>
        <p:spPr>
          <a:xfrm>
            <a:off x="7867612" y="4112722"/>
            <a:ext cx="2639291" cy="2677656"/>
          </a:xfrm>
          <a:prstGeom prst="rect">
            <a:avLst/>
          </a:prstGeom>
          <a:noFill/>
        </p:spPr>
        <p:txBody>
          <a:bodyPr wrap="square" rtlCol="0">
            <a:spAutoFit/>
          </a:bodyPr>
          <a:lstStyle/>
          <a:p>
            <a:r>
              <a:rPr lang="en-US" sz="2800" dirty="0"/>
              <a:t>privacy</a:t>
            </a:r>
          </a:p>
          <a:p>
            <a:r>
              <a:rPr lang="en-US" sz="2800" dirty="0"/>
              <a:t>ownership</a:t>
            </a:r>
          </a:p>
          <a:p>
            <a:r>
              <a:rPr lang="en-US" sz="2800" dirty="0"/>
              <a:t>expression</a:t>
            </a:r>
          </a:p>
          <a:p>
            <a:r>
              <a:rPr lang="en-US" sz="2800" dirty="0"/>
              <a:t>accountability</a:t>
            </a:r>
          </a:p>
          <a:p>
            <a:r>
              <a:rPr lang="en-US" sz="2800" dirty="0"/>
              <a:t>justice</a:t>
            </a:r>
          </a:p>
          <a:p>
            <a:r>
              <a:rPr lang="en-US" sz="2800" dirty="0"/>
              <a:t>etc.</a:t>
            </a:r>
          </a:p>
        </p:txBody>
      </p:sp>
    </p:spTree>
    <p:extLst>
      <p:ext uri="{BB962C8B-B14F-4D97-AF65-F5344CB8AC3E}">
        <p14:creationId xmlns:p14="http://schemas.microsoft.com/office/powerpoint/2010/main" val="1995359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A90F00-12B6-6D4A-A3D4-C65952E1CD56}"/>
              </a:ext>
            </a:extLst>
          </p:cNvPr>
          <p:cNvSpPr>
            <a:spLocks noGrp="1"/>
          </p:cNvSpPr>
          <p:nvPr>
            <p:ph type="title"/>
          </p:nvPr>
        </p:nvSpPr>
        <p:spPr>
          <a:xfrm>
            <a:off x="686378" y="2002631"/>
            <a:ext cx="3386859" cy="2852737"/>
          </a:xfrm>
        </p:spPr>
        <p:txBody>
          <a:bodyPr>
            <a:normAutofit fontScale="90000"/>
          </a:bodyPr>
          <a:lstStyle/>
          <a:p>
            <a:r>
              <a:rPr lang="en-US" dirty="0">
                <a:solidFill>
                  <a:schemeClr val="tx1">
                    <a:lumMod val="50000"/>
                    <a:lumOff val="50000"/>
                  </a:schemeClr>
                </a:solidFill>
              </a:rPr>
              <a:t>Framing </a:t>
            </a:r>
            <a:br>
              <a:rPr lang="en-US" dirty="0">
                <a:solidFill>
                  <a:schemeClr val="tx1">
                    <a:lumMod val="50000"/>
                    <a:lumOff val="50000"/>
                  </a:schemeClr>
                </a:solidFill>
              </a:rPr>
            </a:br>
            <a:r>
              <a:rPr lang="en-US" dirty="0"/>
              <a:t>History</a:t>
            </a:r>
            <a:br>
              <a:rPr lang="en-US" dirty="0">
                <a:solidFill>
                  <a:schemeClr val="tx1">
                    <a:lumMod val="50000"/>
                    <a:lumOff val="50000"/>
                  </a:schemeClr>
                </a:solidFill>
              </a:rPr>
            </a:br>
            <a:r>
              <a:rPr lang="en-US" dirty="0">
                <a:solidFill>
                  <a:schemeClr val="tx1">
                    <a:lumMod val="50000"/>
                    <a:lumOff val="50000"/>
                  </a:schemeClr>
                </a:solidFill>
              </a:rPr>
              <a:t>Now</a:t>
            </a:r>
            <a:br>
              <a:rPr lang="en-US" dirty="0">
                <a:solidFill>
                  <a:schemeClr val="tx1">
                    <a:lumMod val="50000"/>
                    <a:lumOff val="50000"/>
                  </a:schemeClr>
                </a:solidFill>
              </a:rPr>
            </a:br>
            <a:r>
              <a:rPr lang="en-US" dirty="0">
                <a:solidFill>
                  <a:schemeClr val="tx1">
                    <a:lumMod val="50000"/>
                    <a:lumOff val="50000"/>
                  </a:schemeClr>
                </a:solidFill>
              </a:rPr>
              <a:t>Direction</a:t>
            </a:r>
          </a:p>
        </p:txBody>
      </p:sp>
    </p:spTree>
    <p:extLst>
      <p:ext uri="{BB962C8B-B14F-4D97-AF65-F5344CB8AC3E}">
        <p14:creationId xmlns:p14="http://schemas.microsoft.com/office/powerpoint/2010/main" val="253434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43DD68DE-44FD-CB48-818E-DC85C2DB9651}"/>
              </a:ext>
            </a:extLst>
          </p:cNvPr>
          <p:cNvSpPr>
            <a:spLocks noGrp="1"/>
          </p:cNvSpPr>
          <p:nvPr>
            <p:ph idx="1"/>
          </p:nvPr>
        </p:nvSpPr>
        <p:spPr>
          <a:xfrm>
            <a:off x="292609" y="1751377"/>
            <a:ext cx="3547872" cy="4429967"/>
          </a:xfrm>
        </p:spPr>
        <p:txBody>
          <a:bodyPr>
            <a:normAutofit/>
          </a:bodyPr>
          <a:lstStyle/>
          <a:p>
            <a:pPr marL="0" indent="0">
              <a:buNone/>
            </a:pPr>
            <a:r>
              <a:rPr lang="en-US" sz="2000" dirty="0"/>
              <a:t>“He [sic] who does not see choice in the development of the machine merely betrays his incapacity to observe cumulative effects until they are bunched together so closely that they seem completely external and impersonal”</a:t>
            </a:r>
          </a:p>
          <a:p>
            <a:pPr marL="0" indent="0">
              <a:buNone/>
            </a:pPr>
            <a:endParaRPr lang="en-US" sz="2000" dirty="0"/>
          </a:p>
          <a:p>
            <a:pPr marL="0" indent="0">
              <a:buNone/>
            </a:pPr>
            <a:endParaRPr lang="en-US" sz="2000" dirty="0"/>
          </a:p>
          <a:p>
            <a:pPr marL="0" indent="0">
              <a:buNone/>
            </a:pPr>
            <a:r>
              <a:rPr lang="en-US" sz="2000" dirty="0">
                <a:effectLst/>
              </a:rPr>
              <a:t>L. Mumford, </a:t>
            </a:r>
            <a:r>
              <a:rPr lang="en-US" sz="2000" i="1" dirty="0">
                <a:effectLst/>
              </a:rPr>
              <a:t>Technics and civilization</a:t>
            </a:r>
            <a:r>
              <a:rPr lang="en-US" sz="2000" dirty="0">
                <a:effectLst/>
              </a:rPr>
              <a:t>. University of Chicago Press, 2010. </a:t>
            </a:r>
          </a:p>
          <a:p>
            <a:endParaRPr lang="en-US" sz="2000" dirty="0"/>
          </a:p>
          <a:p>
            <a:pPr marL="0" indent="0">
              <a:buNone/>
            </a:pPr>
            <a:endParaRPr lang="en-US" sz="2000" dirty="0"/>
          </a:p>
        </p:txBody>
      </p:sp>
      <p:pic>
        <p:nvPicPr>
          <p:cNvPr id="8" name="Picture 7">
            <a:extLst>
              <a:ext uri="{FF2B5EF4-FFF2-40B4-BE49-F238E27FC236}">
                <a16:creationId xmlns:a16="http://schemas.microsoft.com/office/drawing/2014/main" id="{FFAC7AE2-D955-D94C-9D07-73CD495B0894}"/>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t="1067" b="-1"/>
          <a:stretch/>
        </p:blipFill>
        <p:spPr>
          <a:xfrm>
            <a:off x="4276481" y="512063"/>
            <a:ext cx="7967200" cy="5833872"/>
          </a:xfrm>
          <a:prstGeom prst="rect">
            <a:avLst/>
          </a:prstGeom>
        </p:spPr>
      </p:pic>
    </p:spTree>
    <p:extLst>
      <p:ext uri="{BB962C8B-B14F-4D97-AF65-F5344CB8AC3E}">
        <p14:creationId xmlns:p14="http://schemas.microsoft.com/office/powerpoint/2010/main" val="12598963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ile:Eniac.jpg">
            <a:extLst>
              <a:ext uri="{FF2B5EF4-FFF2-40B4-BE49-F238E27FC236}">
                <a16:creationId xmlns:a16="http://schemas.microsoft.com/office/drawing/2014/main" id="{0488AA46-8698-C249-BFED-B69DBE9644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4726" y="0"/>
            <a:ext cx="9034827" cy="6905600"/>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4DFA4A3A-FFB6-FA47-8473-D890B75EEF39}"/>
              </a:ext>
            </a:extLst>
          </p:cNvPr>
          <p:cNvSpPr/>
          <p:nvPr/>
        </p:nvSpPr>
        <p:spPr>
          <a:xfrm>
            <a:off x="6096000" y="705729"/>
            <a:ext cx="3399692" cy="523220"/>
          </a:xfrm>
          <a:prstGeom prst="rect">
            <a:avLst/>
          </a:prstGeom>
        </p:spPr>
        <p:txBody>
          <a:bodyPr wrap="square">
            <a:spAutoFit/>
          </a:bodyPr>
          <a:lstStyle/>
          <a:p>
            <a:r>
              <a:rPr lang="en-US" sz="1400" i="1" dirty="0"/>
              <a:t>Technology</a:t>
            </a:r>
          </a:p>
          <a:p>
            <a:r>
              <a:rPr lang="en-US" sz="1400" dirty="0"/>
              <a:t>1940s, late; big computers</a:t>
            </a:r>
          </a:p>
        </p:txBody>
      </p:sp>
      <p:sp>
        <p:nvSpPr>
          <p:cNvPr id="20" name="Rectangle 19">
            <a:extLst>
              <a:ext uri="{FF2B5EF4-FFF2-40B4-BE49-F238E27FC236}">
                <a16:creationId xmlns:a16="http://schemas.microsoft.com/office/drawing/2014/main" id="{DD61B681-B1AD-A743-A31B-3D5BDB0F61D4}"/>
              </a:ext>
            </a:extLst>
          </p:cNvPr>
          <p:cNvSpPr/>
          <p:nvPr/>
        </p:nvSpPr>
        <p:spPr>
          <a:xfrm>
            <a:off x="6096000" y="3314324"/>
            <a:ext cx="4346576" cy="738664"/>
          </a:xfrm>
          <a:prstGeom prst="rect">
            <a:avLst/>
          </a:prstGeom>
        </p:spPr>
        <p:txBody>
          <a:bodyPr wrap="square">
            <a:spAutoFit/>
          </a:bodyPr>
          <a:lstStyle/>
          <a:p>
            <a:r>
              <a:rPr lang="en-US" sz="1400" i="1" dirty="0"/>
              <a:t>Science and Technology Studies</a:t>
            </a:r>
          </a:p>
          <a:p>
            <a:r>
              <a:rPr lang="en-US" sz="1400" dirty="0"/>
              <a:t>1934 Technics and Civilization (Mumford)</a:t>
            </a:r>
          </a:p>
          <a:p>
            <a:r>
              <a:rPr lang="en-US" sz="1400" dirty="0"/>
              <a:t>1954 The Technological Society (Ellul)</a:t>
            </a:r>
          </a:p>
        </p:txBody>
      </p:sp>
      <p:sp>
        <p:nvSpPr>
          <p:cNvPr id="21" name="Rectangle 20">
            <a:extLst>
              <a:ext uri="{FF2B5EF4-FFF2-40B4-BE49-F238E27FC236}">
                <a16:creationId xmlns:a16="http://schemas.microsoft.com/office/drawing/2014/main" id="{074C4CAA-2DB8-7B4C-B0A2-7487C5ACCBBD}"/>
              </a:ext>
            </a:extLst>
          </p:cNvPr>
          <p:cNvSpPr/>
          <p:nvPr/>
        </p:nvSpPr>
        <p:spPr>
          <a:xfrm>
            <a:off x="6096000" y="1871527"/>
            <a:ext cx="4708926" cy="738664"/>
          </a:xfrm>
          <a:prstGeom prst="rect">
            <a:avLst/>
          </a:prstGeom>
        </p:spPr>
        <p:txBody>
          <a:bodyPr wrap="square">
            <a:spAutoFit/>
          </a:bodyPr>
          <a:lstStyle/>
          <a:p>
            <a:r>
              <a:rPr lang="en-US" sz="1400" i="1" dirty="0"/>
              <a:t>Computer Ethics</a:t>
            </a:r>
          </a:p>
          <a:p>
            <a:r>
              <a:rPr lang="en-US" sz="1400" dirty="0"/>
              <a:t>1948 Cybernetics (Wiener)</a:t>
            </a:r>
          </a:p>
          <a:p>
            <a:endParaRPr lang="en-US" sz="1400" dirty="0"/>
          </a:p>
        </p:txBody>
      </p:sp>
      <p:sp>
        <p:nvSpPr>
          <p:cNvPr id="22" name="TextBox 21">
            <a:extLst>
              <a:ext uri="{FF2B5EF4-FFF2-40B4-BE49-F238E27FC236}">
                <a16:creationId xmlns:a16="http://schemas.microsoft.com/office/drawing/2014/main" id="{667AD2AA-AA9F-3C47-8FA8-A36D0C957807}"/>
              </a:ext>
            </a:extLst>
          </p:cNvPr>
          <p:cNvSpPr txBox="1"/>
          <p:nvPr/>
        </p:nvSpPr>
        <p:spPr>
          <a:xfrm>
            <a:off x="6096000" y="30497"/>
            <a:ext cx="4956048" cy="646331"/>
          </a:xfrm>
          <a:prstGeom prst="rect">
            <a:avLst/>
          </a:prstGeom>
          <a:noFill/>
        </p:spPr>
        <p:txBody>
          <a:bodyPr wrap="square" rtlCol="0">
            <a:spAutoFit/>
          </a:bodyPr>
          <a:lstStyle/>
          <a:p>
            <a:r>
              <a:rPr lang="en-US" sz="3600" dirty="0">
                <a:latin typeface="+mj-lt"/>
              </a:rPr>
              <a:t>First Era</a:t>
            </a:r>
          </a:p>
        </p:txBody>
      </p:sp>
    </p:spTree>
    <p:extLst>
      <p:ext uri="{BB962C8B-B14F-4D97-AF65-F5344CB8AC3E}">
        <p14:creationId xmlns:p14="http://schemas.microsoft.com/office/powerpoint/2010/main" val="88381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ile:Eniac.jpg">
            <a:extLst>
              <a:ext uri="{FF2B5EF4-FFF2-40B4-BE49-F238E27FC236}">
                <a16:creationId xmlns:a16="http://schemas.microsoft.com/office/drawing/2014/main" id="{0488AA46-8698-C249-BFED-B69DBE9644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4726" y="0"/>
            <a:ext cx="9034827" cy="6905600"/>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667AD2AA-AA9F-3C47-8FA8-A36D0C957807}"/>
              </a:ext>
            </a:extLst>
          </p:cNvPr>
          <p:cNvSpPr txBox="1"/>
          <p:nvPr/>
        </p:nvSpPr>
        <p:spPr>
          <a:xfrm>
            <a:off x="6096000" y="30497"/>
            <a:ext cx="4956048" cy="646331"/>
          </a:xfrm>
          <a:prstGeom prst="rect">
            <a:avLst/>
          </a:prstGeom>
          <a:noFill/>
        </p:spPr>
        <p:txBody>
          <a:bodyPr wrap="square" rtlCol="0">
            <a:spAutoFit/>
          </a:bodyPr>
          <a:lstStyle/>
          <a:p>
            <a:r>
              <a:rPr lang="en-US" sz="3600" dirty="0">
                <a:latin typeface="+mj-lt"/>
              </a:rPr>
              <a:t>First Era</a:t>
            </a:r>
          </a:p>
        </p:txBody>
      </p:sp>
      <p:sp>
        <p:nvSpPr>
          <p:cNvPr id="2" name="TextBox 1">
            <a:extLst>
              <a:ext uri="{FF2B5EF4-FFF2-40B4-BE49-F238E27FC236}">
                <a16:creationId xmlns:a16="http://schemas.microsoft.com/office/drawing/2014/main" id="{532AA212-DC3F-454D-9D31-3A30FAB24A16}"/>
              </a:ext>
            </a:extLst>
          </p:cNvPr>
          <p:cNvSpPr txBox="1"/>
          <p:nvPr/>
        </p:nvSpPr>
        <p:spPr>
          <a:xfrm>
            <a:off x="6297168" y="1207966"/>
            <a:ext cx="5718048" cy="5632311"/>
          </a:xfrm>
          <a:prstGeom prst="rect">
            <a:avLst/>
          </a:prstGeom>
          <a:noFill/>
        </p:spPr>
        <p:txBody>
          <a:bodyPr wrap="square" rtlCol="0">
            <a:spAutoFit/>
          </a:bodyPr>
          <a:lstStyle/>
          <a:p>
            <a:r>
              <a:rPr lang="en-US" sz="2000" dirty="0"/>
              <a:t>“The measures taken during the war by our military agencies, in restricting the free intercourse among scientists on related projects or even on the same project have gone so far that it is clear that if continued in time of peace, this policy will lead to the total irresponsibility of the scientist, and, ultimately, to the death of science. ...The interchange of ideas, which is one of the greatest traditions of science, must of course receive certain limitations when the scientist becomes an arbiter of life and death. ...</a:t>
            </a:r>
            <a:r>
              <a:rPr lang="en-US" sz="2000" b="1" dirty="0"/>
              <a:t>I do not expect to publish any future work of mine which may do damage in the hands of irresponsible militarists</a:t>
            </a:r>
            <a:r>
              <a:rPr lang="en-US" sz="2000" dirty="0"/>
              <a:t>...”</a:t>
            </a:r>
          </a:p>
          <a:p>
            <a:endParaRPr lang="en-US" sz="2000" dirty="0"/>
          </a:p>
          <a:p>
            <a:endParaRPr lang="en-US" sz="2000" dirty="0"/>
          </a:p>
          <a:p>
            <a:r>
              <a:rPr lang="en-US" sz="2000" dirty="0"/>
              <a:t>"A Scientist Rebels" </a:t>
            </a:r>
            <a:r>
              <a:rPr lang="en-US" sz="2000" i="1" dirty="0"/>
              <a:t>Atlantic Monthly</a:t>
            </a:r>
            <a:r>
              <a:rPr lang="en-US" sz="2000" dirty="0"/>
              <a:t> (Jan, 1947)</a:t>
            </a:r>
          </a:p>
          <a:p>
            <a:endParaRPr lang="en-US" sz="2000" dirty="0"/>
          </a:p>
        </p:txBody>
      </p:sp>
    </p:spTree>
    <p:extLst>
      <p:ext uri="{BB962C8B-B14F-4D97-AF65-F5344CB8AC3E}">
        <p14:creationId xmlns:p14="http://schemas.microsoft.com/office/powerpoint/2010/main" val="4562152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7F0EF83-6387-2340-9B70-C62FC950FC40}"/>
              </a:ext>
            </a:extLst>
          </p:cNvPr>
          <p:cNvSpPr/>
          <p:nvPr/>
        </p:nvSpPr>
        <p:spPr>
          <a:xfrm>
            <a:off x="595063" y="611372"/>
            <a:ext cx="3399692" cy="738664"/>
          </a:xfrm>
          <a:prstGeom prst="rect">
            <a:avLst/>
          </a:prstGeom>
        </p:spPr>
        <p:txBody>
          <a:bodyPr wrap="square">
            <a:spAutoFit/>
          </a:bodyPr>
          <a:lstStyle/>
          <a:p>
            <a:r>
              <a:rPr lang="en-US" sz="1400" i="1" dirty="0"/>
              <a:t>Technology</a:t>
            </a:r>
          </a:p>
          <a:p>
            <a:r>
              <a:rPr lang="en-US" sz="1400" dirty="0"/>
              <a:t>1970s, mid; micro-computers </a:t>
            </a:r>
          </a:p>
          <a:p>
            <a:r>
              <a:rPr lang="en-US" sz="1400" dirty="0"/>
              <a:t>1980s, early; Big software </a:t>
            </a:r>
          </a:p>
        </p:txBody>
      </p:sp>
      <p:sp>
        <p:nvSpPr>
          <p:cNvPr id="5" name="Rectangle 4">
            <a:extLst>
              <a:ext uri="{FF2B5EF4-FFF2-40B4-BE49-F238E27FC236}">
                <a16:creationId xmlns:a16="http://schemas.microsoft.com/office/drawing/2014/main" id="{251D6B41-31E0-3A4C-B8B3-3B6387A569A7}"/>
              </a:ext>
            </a:extLst>
          </p:cNvPr>
          <p:cNvSpPr/>
          <p:nvPr/>
        </p:nvSpPr>
        <p:spPr>
          <a:xfrm>
            <a:off x="595063" y="3219967"/>
            <a:ext cx="4346576" cy="954107"/>
          </a:xfrm>
          <a:prstGeom prst="rect">
            <a:avLst/>
          </a:prstGeom>
        </p:spPr>
        <p:txBody>
          <a:bodyPr wrap="square">
            <a:spAutoFit/>
          </a:bodyPr>
          <a:lstStyle/>
          <a:p>
            <a:r>
              <a:rPr lang="en-US" sz="1400" i="1" dirty="0"/>
              <a:t>Science and Technology Studies</a:t>
            </a:r>
          </a:p>
          <a:p>
            <a:r>
              <a:rPr lang="en-US" sz="1400" dirty="0">
                <a:solidFill>
                  <a:schemeClr val="tx1">
                    <a:lumMod val="85000"/>
                    <a:lumOff val="15000"/>
                  </a:schemeClr>
                </a:solidFill>
              </a:rPr>
              <a:t>1975 The History of Sexuality (Foucault)</a:t>
            </a:r>
          </a:p>
          <a:p>
            <a:r>
              <a:rPr lang="en-US" sz="1400" dirty="0">
                <a:solidFill>
                  <a:schemeClr val="tx1">
                    <a:lumMod val="85000"/>
                    <a:lumOff val="15000"/>
                  </a:schemeClr>
                </a:solidFill>
              </a:rPr>
              <a:t>1980 Do artifacts have politics (Winner)</a:t>
            </a:r>
          </a:p>
          <a:p>
            <a:r>
              <a:rPr lang="en-US" sz="1400" dirty="0">
                <a:solidFill>
                  <a:schemeClr val="tx1">
                    <a:lumMod val="85000"/>
                    <a:lumOff val="15000"/>
                  </a:schemeClr>
                </a:solidFill>
              </a:rPr>
              <a:t>1986 Laboratory Life (Latour &amp; </a:t>
            </a:r>
            <a:r>
              <a:rPr lang="en-US" sz="1400" dirty="0" err="1">
                <a:solidFill>
                  <a:schemeClr val="tx1">
                    <a:lumMod val="85000"/>
                    <a:lumOff val="15000"/>
                  </a:schemeClr>
                </a:solidFill>
              </a:rPr>
              <a:t>Woolgar</a:t>
            </a:r>
            <a:r>
              <a:rPr lang="en-US" sz="1400" dirty="0">
                <a:solidFill>
                  <a:schemeClr val="tx1">
                    <a:lumMod val="85000"/>
                    <a:lumOff val="15000"/>
                  </a:schemeClr>
                </a:solidFill>
              </a:rPr>
              <a:t>)</a:t>
            </a:r>
          </a:p>
        </p:txBody>
      </p:sp>
      <p:sp>
        <p:nvSpPr>
          <p:cNvPr id="6" name="Rectangle 5">
            <a:extLst>
              <a:ext uri="{FF2B5EF4-FFF2-40B4-BE49-F238E27FC236}">
                <a16:creationId xmlns:a16="http://schemas.microsoft.com/office/drawing/2014/main" id="{CD051204-902B-7841-BABF-0E3E5BE8A69E}"/>
              </a:ext>
            </a:extLst>
          </p:cNvPr>
          <p:cNvSpPr/>
          <p:nvPr/>
        </p:nvSpPr>
        <p:spPr>
          <a:xfrm>
            <a:off x="595063" y="1777170"/>
            <a:ext cx="4708926" cy="954107"/>
          </a:xfrm>
          <a:prstGeom prst="rect">
            <a:avLst/>
          </a:prstGeom>
        </p:spPr>
        <p:txBody>
          <a:bodyPr wrap="square">
            <a:spAutoFit/>
          </a:bodyPr>
          <a:lstStyle/>
          <a:p>
            <a:r>
              <a:rPr lang="en-US" sz="1400" i="1" dirty="0"/>
              <a:t>Computer Ethics</a:t>
            </a:r>
          </a:p>
          <a:p>
            <a:r>
              <a:rPr lang="en-US" sz="1400" dirty="0"/>
              <a:t>1976 Computer Power… (</a:t>
            </a:r>
            <a:r>
              <a:rPr lang="en-US" sz="1400" dirty="0" err="1"/>
              <a:t>Weizenbaum</a:t>
            </a:r>
            <a:r>
              <a:rPr lang="en-US" sz="1400" dirty="0"/>
              <a:t>)</a:t>
            </a:r>
          </a:p>
          <a:p>
            <a:r>
              <a:rPr lang="en-US" sz="1400" dirty="0"/>
              <a:t>1985 What is Computer Ethics? (Moor)</a:t>
            </a:r>
          </a:p>
          <a:p>
            <a:r>
              <a:rPr lang="en-US" sz="1400" dirty="0"/>
              <a:t>1985 Computer</a:t>
            </a:r>
            <a:r>
              <a:rPr lang="en-US" sz="1400" i="1" dirty="0"/>
              <a:t> </a:t>
            </a:r>
            <a:r>
              <a:rPr lang="en-US" sz="1400" dirty="0"/>
              <a:t>Ethics (Johnson)</a:t>
            </a:r>
          </a:p>
        </p:txBody>
      </p:sp>
      <p:sp>
        <p:nvSpPr>
          <p:cNvPr id="3" name="Rectangle 2">
            <a:extLst>
              <a:ext uri="{FF2B5EF4-FFF2-40B4-BE49-F238E27FC236}">
                <a16:creationId xmlns:a16="http://schemas.microsoft.com/office/drawing/2014/main" id="{9DE25C33-BFFB-CE49-B808-CC35B5C30E96}"/>
              </a:ext>
            </a:extLst>
          </p:cNvPr>
          <p:cNvSpPr/>
          <p:nvPr/>
        </p:nvSpPr>
        <p:spPr>
          <a:xfrm>
            <a:off x="595063" y="5668764"/>
            <a:ext cx="6096000" cy="738664"/>
          </a:xfrm>
          <a:prstGeom prst="rect">
            <a:avLst/>
          </a:prstGeom>
        </p:spPr>
        <p:txBody>
          <a:bodyPr>
            <a:spAutoFit/>
          </a:bodyPr>
          <a:lstStyle/>
          <a:p>
            <a:r>
              <a:rPr lang="en-US" sz="1400" i="1" dirty="0"/>
              <a:t>Legislation</a:t>
            </a:r>
          </a:p>
          <a:p>
            <a:r>
              <a:rPr lang="en-US" sz="1400" dirty="0"/>
              <a:t>1985 Computer Fraud and Abuse Act</a:t>
            </a:r>
          </a:p>
          <a:p>
            <a:r>
              <a:rPr lang="en-US" sz="1400" dirty="0"/>
              <a:t>1986 Electronic Communications Privacy Act</a:t>
            </a:r>
          </a:p>
        </p:txBody>
      </p:sp>
      <p:sp>
        <p:nvSpPr>
          <p:cNvPr id="7" name="Rectangle 6">
            <a:extLst>
              <a:ext uri="{FF2B5EF4-FFF2-40B4-BE49-F238E27FC236}">
                <a16:creationId xmlns:a16="http://schemas.microsoft.com/office/drawing/2014/main" id="{DC4E6280-08D1-D84B-A1F1-1D82A4FDB44B}"/>
              </a:ext>
            </a:extLst>
          </p:cNvPr>
          <p:cNvSpPr/>
          <p:nvPr/>
        </p:nvSpPr>
        <p:spPr>
          <a:xfrm>
            <a:off x="595063" y="4745434"/>
            <a:ext cx="4964958" cy="738664"/>
          </a:xfrm>
          <a:prstGeom prst="rect">
            <a:avLst/>
          </a:prstGeom>
        </p:spPr>
        <p:txBody>
          <a:bodyPr wrap="square">
            <a:spAutoFit/>
          </a:bodyPr>
          <a:lstStyle/>
          <a:p>
            <a:r>
              <a:rPr lang="en-US" sz="1400" i="1" dirty="0"/>
              <a:t>Organizations</a:t>
            </a:r>
          </a:p>
          <a:p>
            <a:r>
              <a:rPr lang="en-US" sz="1400" dirty="0"/>
              <a:t>1983 Computer Pro’s for Social Responsibility</a:t>
            </a:r>
          </a:p>
          <a:p>
            <a:endParaRPr lang="en-US" sz="1400" dirty="0"/>
          </a:p>
        </p:txBody>
      </p:sp>
      <p:pic>
        <p:nvPicPr>
          <p:cNvPr id="3074" name="Picture 2" descr="File:Apple II IMG 4212.jpg">
            <a:extLst>
              <a:ext uri="{FF2B5EF4-FFF2-40B4-BE49-F238E27FC236}">
                <a16:creationId xmlns:a16="http://schemas.microsoft.com/office/drawing/2014/main" id="{B0215104-9817-7E4E-B9D5-7B9B2C739E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49106" y="-79925"/>
            <a:ext cx="7017850" cy="701785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D160123-B39C-8342-AAAF-7A2E9A16557E}"/>
              </a:ext>
            </a:extLst>
          </p:cNvPr>
          <p:cNvSpPr txBox="1"/>
          <p:nvPr/>
        </p:nvSpPr>
        <p:spPr>
          <a:xfrm>
            <a:off x="595063" y="40012"/>
            <a:ext cx="3254795" cy="646331"/>
          </a:xfrm>
          <a:prstGeom prst="rect">
            <a:avLst/>
          </a:prstGeom>
          <a:noFill/>
        </p:spPr>
        <p:txBody>
          <a:bodyPr wrap="square" rtlCol="0">
            <a:spAutoFit/>
          </a:bodyPr>
          <a:lstStyle/>
          <a:p>
            <a:r>
              <a:rPr lang="en-US" sz="3600" dirty="0">
                <a:latin typeface="+mj-lt"/>
              </a:rPr>
              <a:t>Second Era</a:t>
            </a:r>
          </a:p>
        </p:txBody>
      </p:sp>
    </p:spTree>
    <p:extLst>
      <p:ext uri="{BB962C8B-B14F-4D97-AF65-F5344CB8AC3E}">
        <p14:creationId xmlns:p14="http://schemas.microsoft.com/office/powerpoint/2010/main" val="21452417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ile:Apple II IMG 4212.jpg">
            <a:extLst>
              <a:ext uri="{FF2B5EF4-FFF2-40B4-BE49-F238E27FC236}">
                <a16:creationId xmlns:a16="http://schemas.microsoft.com/office/drawing/2014/main" id="{B0215104-9817-7E4E-B9D5-7B9B2C739E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49106" y="-79925"/>
            <a:ext cx="7017850" cy="701785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D160123-B39C-8342-AAAF-7A2E9A16557E}"/>
              </a:ext>
            </a:extLst>
          </p:cNvPr>
          <p:cNvSpPr txBox="1"/>
          <p:nvPr/>
        </p:nvSpPr>
        <p:spPr>
          <a:xfrm>
            <a:off x="595063" y="40012"/>
            <a:ext cx="3254795" cy="646331"/>
          </a:xfrm>
          <a:prstGeom prst="rect">
            <a:avLst/>
          </a:prstGeom>
          <a:noFill/>
        </p:spPr>
        <p:txBody>
          <a:bodyPr wrap="square" rtlCol="0">
            <a:spAutoFit/>
          </a:bodyPr>
          <a:lstStyle/>
          <a:p>
            <a:r>
              <a:rPr lang="en-US" sz="3600" dirty="0">
                <a:latin typeface="+mj-lt"/>
              </a:rPr>
              <a:t>Second Era</a:t>
            </a:r>
          </a:p>
        </p:txBody>
      </p:sp>
      <p:sp>
        <p:nvSpPr>
          <p:cNvPr id="8" name="TextBox 7">
            <a:extLst>
              <a:ext uri="{FF2B5EF4-FFF2-40B4-BE49-F238E27FC236}">
                <a16:creationId xmlns:a16="http://schemas.microsoft.com/office/drawing/2014/main" id="{0E515798-72DA-3A4B-AA57-DE7C50DB006D}"/>
              </a:ext>
            </a:extLst>
          </p:cNvPr>
          <p:cNvSpPr txBox="1"/>
          <p:nvPr/>
        </p:nvSpPr>
        <p:spPr>
          <a:xfrm>
            <a:off x="347473" y="732606"/>
            <a:ext cx="5248656" cy="6494085"/>
          </a:xfrm>
          <a:prstGeom prst="rect">
            <a:avLst/>
          </a:prstGeom>
          <a:noFill/>
        </p:spPr>
        <p:txBody>
          <a:bodyPr wrap="square" rtlCol="0">
            <a:spAutoFit/>
          </a:bodyPr>
          <a:lstStyle/>
          <a:p>
            <a:r>
              <a:rPr lang="en-US" sz="2000" dirty="0"/>
              <a:t>“A typical problem in computer ethics arises because there is a policy vacuum about how computer technology should be used. Computers pro vide us with new capabilities and these in turn give us new choices for action. Often, either no policies for conduct in these situations exist or existing pol </a:t>
            </a:r>
            <a:r>
              <a:rPr lang="en-US" sz="2000" dirty="0" err="1"/>
              <a:t>cies</a:t>
            </a:r>
            <a:r>
              <a:rPr lang="en-US" sz="2000" dirty="0"/>
              <a:t> seem inadequate. A central task of computer ethics is to determine what we should do in such cases, i.e., to formulate policies to guide our actions. Of course, some ethical situations confront us as individuals and some as a society. </a:t>
            </a:r>
            <a:r>
              <a:rPr lang="en-US" sz="2000" b="1" dirty="0"/>
              <a:t>Computer ethics includes consideration of both personal and social policies for the ethical use of computer technology</a:t>
            </a:r>
            <a:r>
              <a:rPr lang="en-US" sz="2000" dirty="0"/>
              <a:t>” </a:t>
            </a:r>
          </a:p>
          <a:p>
            <a:endParaRPr lang="en-US" sz="2000" dirty="0"/>
          </a:p>
          <a:p>
            <a:r>
              <a:rPr lang="en-US" dirty="0">
                <a:effectLst/>
              </a:rPr>
              <a:t>J. H. Moor, “What Is Computer Ethics?*,” </a:t>
            </a:r>
            <a:r>
              <a:rPr lang="en-US" i="1" dirty="0" err="1">
                <a:effectLst/>
              </a:rPr>
              <a:t>Metaphilosophy</a:t>
            </a:r>
            <a:r>
              <a:rPr lang="en-US" dirty="0">
                <a:effectLst/>
              </a:rPr>
              <a:t>, vol. 16, no. 4, pp. 266–275, 1985.</a:t>
            </a:r>
          </a:p>
          <a:p>
            <a:endParaRPr lang="en-US" sz="2000" dirty="0"/>
          </a:p>
          <a:p>
            <a:endParaRPr lang="en-US" sz="2000" dirty="0"/>
          </a:p>
        </p:txBody>
      </p:sp>
    </p:spTree>
    <p:extLst>
      <p:ext uri="{BB962C8B-B14F-4D97-AF65-F5344CB8AC3E}">
        <p14:creationId xmlns:p14="http://schemas.microsoft.com/office/powerpoint/2010/main" val="2329377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File:America Online logo.svg">
            <a:extLst>
              <a:ext uri="{FF2B5EF4-FFF2-40B4-BE49-F238E27FC236}">
                <a16:creationId xmlns:a16="http://schemas.microsoft.com/office/drawing/2014/main" id="{B45ECCAD-6354-CB40-9F37-6818C60B4A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9600" y="475016"/>
            <a:ext cx="6502400" cy="5702300"/>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D751AC10-5870-F64C-B3CB-84CC681F2924}"/>
              </a:ext>
            </a:extLst>
          </p:cNvPr>
          <p:cNvSpPr/>
          <p:nvPr/>
        </p:nvSpPr>
        <p:spPr>
          <a:xfrm>
            <a:off x="595063" y="611372"/>
            <a:ext cx="3399692" cy="738664"/>
          </a:xfrm>
          <a:prstGeom prst="rect">
            <a:avLst/>
          </a:prstGeom>
        </p:spPr>
        <p:txBody>
          <a:bodyPr wrap="square">
            <a:spAutoFit/>
          </a:bodyPr>
          <a:lstStyle/>
          <a:p>
            <a:r>
              <a:rPr lang="en-US" sz="1400" i="1" dirty="0"/>
              <a:t>Technology</a:t>
            </a:r>
          </a:p>
          <a:p>
            <a:r>
              <a:rPr lang="en-US" sz="1400" dirty="0"/>
              <a:t>1990s; Internet </a:t>
            </a:r>
          </a:p>
          <a:p>
            <a:endParaRPr lang="en-US" sz="1400" dirty="0"/>
          </a:p>
        </p:txBody>
      </p:sp>
      <p:sp>
        <p:nvSpPr>
          <p:cNvPr id="18" name="Rectangle 17">
            <a:extLst>
              <a:ext uri="{FF2B5EF4-FFF2-40B4-BE49-F238E27FC236}">
                <a16:creationId xmlns:a16="http://schemas.microsoft.com/office/drawing/2014/main" id="{0C2F324E-6DCF-6E4A-8E50-16D514D347F8}"/>
              </a:ext>
            </a:extLst>
          </p:cNvPr>
          <p:cNvSpPr/>
          <p:nvPr/>
        </p:nvSpPr>
        <p:spPr>
          <a:xfrm>
            <a:off x="595063" y="3044773"/>
            <a:ext cx="4346576" cy="523220"/>
          </a:xfrm>
          <a:prstGeom prst="rect">
            <a:avLst/>
          </a:prstGeom>
        </p:spPr>
        <p:txBody>
          <a:bodyPr wrap="square">
            <a:spAutoFit/>
          </a:bodyPr>
          <a:lstStyle/>
          <a:p>
            <a:r>
              <a:rPr lang="en-US" sz="1400" i="1" dirty="0"/>
              <a:t>Science and Technology Studies</a:t>
            </a:r>
          </a:p>
          <a:p>
            <a:r>
              <a:rPr lang="en-US" sz="1400" dirty="0"/>
              <a:t>1991 </a:t>
            </a:r>
            <a:r>
              <a:rPr lang="en-US" sz="1400" i="1" dirty="0"/>
              <a:t>Feminism confronts technology (</a:t>
            </a:r>
            <a:r>
              <a:rPr lang="en-US" sz="1400" dirty="0" err="1"/>
              <a:t>Wajcman</a:t>
            </a:r>
            <a:r>
              <a:rPr lang="en-US" sz="1400" dirty="0"/>
              <a:t> )</a:t>
            </a:r>
          </a:p>
        </p:txBody>
      </p:sp>
      <p:sp>
        <p:nvSpPr>
          <p:cNvPr id="19" name="Rectangle 18">
            <a:extLst>
              <a:ext uri="{FF2B5EF4-FFF2-40B4-BE49-F238E27FC236}">
                <a16:creationId xmlns:a16="http://schemas.microsoft.com/office/drawing/2014/main" id="{9E5D215D-0EAB-F94F-B7F1-EBC2E7C544AD}"/>
              </a:ext>
            </a:extLst>
          </p:cNvPr>
          <p:cNvSpPr/>
          <p:nvPr/>
        </p:nvSpPr>
        <p:spPr>
          <a:xfrm>
            <a:off x="595063" y="1770010"/>
            <a:ext cx="4708926" cy="738664"/>
          </a:xfrm>
          <a:prstGeom prst="rect">
            <a:avLst/>
          </a:prstGeom>
        </p:spPr>
        <p:txBody>
          <a:bodyPr wrap="square">
            <a:spAutoFit/>
          </a:bodyPr>
          <a:lstStyle/>
          <a:p>
            <a:r>
              <a:rPr lang="en-US" sz="1400" i="1" dirty="0"/>
              <a:t>Computer Ethics</a:t>
            </a:r>
          </a:p>
          <a:p>
            <a:r>
              <a:rPr lang="en-US" sz="1400" dirty="0"/>
              <a:t>1997 Human Values… </a:t>
            </a:r>
            <a:r>
              <a:rPr lang="en-US" sz="1400" i="1" dirty="0"/>
              <a:t>(Friedman)</a:t>
            </a:r>
          </a:p>
          <a:p>
            <a:r>
              <a:rPr lang="en-US" sz="1400" i="1" dirty="0"/>
              <a:t>1997 </a:t>
            </a:r>
            <a:r>
              <a:rPr lang="en-US" sz="1400" dirty="0">
                <a:effectLst/>
              </a:rPr>
              <a:t>ACM and IEEE  codes of ethics</a:t>
            </a:r>
            <a:endParaRPr lang="en-US" sz="1400" dirty="0"/>
          </a:p>
        </p:txBody>
      </p:sp>
      <p:sp>
        <p:nvSpPr>
          <p:cNvPr id="20" name="Rectangle 19">
            <a:extLst>
              <a:ext uri="{FF2B5EF4-FFF2-40B4-BE49-F238E27FC236}">
                <a16:creationId xmlns:a16="http://schemas.microsoft.com/office/drawing/2014/main" id="{06819C0E-A348-5F42-840B-CC845E8FE349}"/>
              </a:ext>
            </a:extLst>
          </p:cNvPr>
          <p:cNvSpPr/>
          <p:nvPr/>
        </p:nvSpPr>
        <p:spPr>
          <a:xfrm>
            <a:off x="640157" y="5648639"/>
            <a:ext cx="6096000" cy="523220"/>
          </a:xfrm>
          <a:prstGeom prst="rect">
            <a:avLst/>
          </a:prstGeom>
        </p:spPr>
        <p:txBody>
          <a:bodyPr>
            <a:spAutoFit/>
          </a:bodyPr>
          <a:lstStyle/>
          <a:p>
            <a:r>
              <a:rPr lang="en-US" sz="1400" i="1" dirty="0"/>
              <a:t>Legislation</a:t>
            </a:r>
          </a:p>
          <a:p>
            <a:r>
              <a:rPr lang="en-US" sz="1400" dirty="0"/>
              <a:t>1998 Children’s Online Privacy Protection Act</a:t>
            </a:r>
          </a:p>
        </p:txBody>
      </p:sp>
      <p:sp>
        <p:nvSpPr>
          <p:cNvPr id="21" name="Rectangle 20">
            <a:extLst>
              <a:ext uri="{FF2B5EF4-FFF2-40B4-BE49-F238E27FC236}">
                <a16:creationId xmlns:a16="http://schemas.microsoft.com/office/drawing/2014/main" id="{F625D2F8-ACB9-E749-9C9A-F4D9FE3C1F6D}"/>
              </a:ext>
            </a:extLst>
          </p:cNvPr>
          <p:cNvSpPr/>
          <p:nvPr/>
        </p:nvSpPr>
        <p:spPr>
          <a:xfrm>
            <a:off x="640157" y="4490001"/>
            <a:ext cx="4964958" cy="738664"/>
          </a:xfrm>
          <a:prstGeom prst="rect">
            <a:avLst/>
          </a:prstGeom>
        </p:spPr>
        <p:txBody>
          <a:bodyPr wrap="square">
            <a:spAutoFit/>
          </a:bodyPr>
          <a:lstStyle/>
          <a:p>
            <a:r>
              <a:rPr lang="en-US" sz="1400" i="1" dirty="0"/>
              <a:t>Organizations</a:t>
            </a:r>
          </a:p>
          <a:p>
            <a:r>
              <a:rPr lang="en-US" sz="1400" dirty="0"/>
              <a:t>1990 Electronic Frontier Foundation</a:t>
            </a:r>
          </a:p>
          <a:p>
            <a:r>
              <a:rPr lang="en-US" sz="1400" dirty="0"/>
              <a:t>1990s ACM SIGCAS </a:t>
            </a:r>
          </a:p>
        </p:txBody>
      </p:sp>
      <p:sp>
        <p:nvSpPr>
          <p:cNvPr id="23" name="TextBox 22">
            <a:extLst>
              <a:ext uri="{FF2B5EF4-FFF2-40B4-BE49-F238E27FC236}">
                <a16:creationId xmlns:a16="http://schemas.microsoft.com/office/drawing/2014/main" id="{BD5A4536-6C36-F648-A8A7-92CD0C03E91C}"/>
              </a:ext>
            </a:extLst>
          </p:cNvPr>
          <p:cNvSpPr txBox="1"/>
          <p:nvPr/>
        </p:nvSpPr>
        <p:spPr>
          <a:xfrm>
            <a:off x="595063" y="40012"/>
            <a:ext cx="3254795" cy="646331"/>
          </a:xfrm>
          <a:prstGeom prst="rect">
            <a:avLst/>
          </a:prstGeom>
          <a:noFill/>
        </p:spPr>
        <p:txBody>
          <a:bodyPr wrap="square" rtlCol="0">
            <a:spAutoFit/>
          </a:bodyPr>
          <a:lstStyle/>
          <a:p>
            <a:r>
              <a:rPr lang="en-US" sz="3600" dirty="0">
                <a:latin typeface="+mj-lt"/>
              </a:rPr>
              <a:t>Third Era</a:t>
            </a:r>
          </a:p>
        </p:txBody>
      </p:sp>
    </p:spTree>
    <p:extLst>
      <p:ext uri="{BB962C8B-B14F-4D97-AF65-F5344CB8AC3E}">
        <p14:creationId xmlns:p14="http://schemas.microsoft.com/office/powerpoint/2010/main" val="285375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File:America Online logo.svg">
            <a:extLst>
              <a:ext uri="{FF2B5EF4-FFF2-40B4-BE49-F238E27FC236}">
                <a16:creationId xmlns:a16="http://schemas.microsoft.com/office/drawing/2014/main" id="{B45ECCAD-6354-CB40-9F37-6818C60B4A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9600" y="475016"/>
            <a:ext cx="6502400" cy="5702300"/>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BD5A4536-6C36-F648-A8A7-92CD0C03E91C}"/>
              </a:ext>
            </a:extLst>
          </p:cNvPr>
          <p:cNvSpPr txBox="1"/>
          <p:nvPr/>
        </p:nvSpPr>
        <p:spPr>
          <a:xfrm>
            <a:off x="595063" y="40012"/>
            <a:ext cx="3254795" cy="646331"/>
          </a:xfrm>
          <a:prstGeom prst="rect">
            <a:avLst/>
          </a:prstGeom>
          <a:noFill/>
        </p:spPr>
        <p:txBody>
          <a:bodyPr wrap="square" rtlCol="0">
            <a:spAutoFit/>
          </a:bodyPr>
          <a:lstStyle/>
          <a:p>
            <a:r>
              <a:rPr lang="en-US" sz="3600" dirty="0">
                <a:latin typeface="+mj-lt"/>
              </a:rPr>
              <a:t>Third Era</a:t>
            </a:r>
          </a:p>
        </p:txBody>
      </p:sp>
      <p:sp>
        <p:nvSpPr>
          <p:cNvPr id="11" name="TextBox 10">
            <a:extLst>
              <a:ext uri="{FF2B5EF4-FFF2-40B4-BE49-F238E27FC236}">
                <a16:creationId xmlns:a16="http://schemas.microsoft.com/office/drawing/2014/main" id="{ECC33F1D-DA5C-9044-B228-F74DA0483377}"/>
              </a:ext>
            </a:extLst>
          </p:cNvPr>
          <p:cNvSpPr txBox="1"/>
          <p:nvPr/>
        </p:nvSpPr>
        <p:spPr>
          <a:xfrm>
            <a:off x="384048" y="1470908"/>
            <a:ext cx="4279392" cy="5324535"/>
          </a:xfrm>
          <a:prstGeom prst="rect">
            <a:avLst/>
          </a:prstGeom>
          <a:noFill/>
        </p:spPr>
        <p:txBody>
          <a:bodyPr wrap="square" rtlCol="0">
            <a:spAutoFit/>
          </a:bodyPr>
          <a:lstStyle/>
          <a:p>
            <a:r>
              <a:rPr lang="en-US" sz="2000" dirty="0"/>
              <a:t>“Specific purposes and interests of domination are not foisted upon technology "subsequently" and from the outside; they enter the very construction of the technical apparatus. </a:t>
            </a:r>
            <a:r>
              <a:rPr lang="en-US" sz="2000" b="1" dirty="0"/>
              <a:t>Technology is always a historical-social project: in it is projected what a society and its ruling interests intend to do with men and things</a:t>
            </a:r>
            <a:r>
              <a:rPr lang="en-US" sz="2000" dirty="0"/>
              <a:t>. Such a "purpose" of domination is "substantive" and to this extent belongs to the very form of technical reason.‎”</a:t>
            </a:r>
          </a:p>
          <a:p>
            <a:endParaRPr lang="en-US" sz="2000" dirty="0">
              <a:effectLst/>
            </a:endParaRPr>
          </a:p>
          <a:p>
            <a:r>
              <a:rPr lang="en-US" sz="2000" dirty="0">
                <a:effectLst/>
              </a:rPr>
              <a:t>J. </a:t>
            </a:r>
            <a:r>
              <a:rPr lang="en-US" sz="2000" dirty="0" err="1">
                <a:effectLst/>
              </a:rPr>
              <a:t>Wajcman</a:t>
            </a:r>
            <a:r>
              <a:rPr lang="en-US" sz="2000" dirty="0">
                <a:effectLst/>
              </a:rPr>
              <a:t>, </a:t>
            </a:r>
            <a:r>
              <a:rPr lang="en-US" sz="2000" i="1" dirty="0">
                <a:effectLst/>
              </a:rPr>
              <a:t>Feminism confronts technology</a:t>
            </a:r>
            <a:r>
              <a:rPr lang="en-US" sz="2000" dirty="0">
                <a:effectLst/>
              </a:rPr>
              <a:t>. Penn State Press, 1991.</a:t>
            </a:r>
          </a:p>
          <a:p>
            <a:endParaRPr lang="en-US" sz="2000" dirty="0"/>
          </a:p>
        </p:txBody>
      </p:sp>
    </p:spTree>
    <p:extLst>
      <p:ext uri="{BB962C8B-B14F-4D97-AF65-F5344CB8AC3E}">
        <p14:creationId xmlns:p14="http://schemas.microsoft.com/office/powerpoint/2010/main" val="38641671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355F822-3C62-3546-82B3-466D7D5F00F4}"/>
              </a:ext>
            </a:extLst>
          </p:cNvPr>
          <p:cNvSpPr txBox="1"/>
          <p:nvPr/>
        </p:nvSpPr>
        <p:spPr>
          <a:xfrm>
            <a:off x="406195" y="3198167"/>
            <a:ext cx="5537406" cy="1200329"/>
          </a:xfrm>
          <a:prstGeom prst="rect">
            <a:avLst/>
          </a:prstGeom>
          <a:noFill/>
        </p:spPr>
        <p:txBody>
          <a:bodyPr wrap="square" rtlCol="0">
            <a:spAutoFit/>
          </a:bodyPr>
          <a:lstStyle/>
          <a:p>
            <a:r>
              <a:rPr lang="en-US" sz="2400" dirty="0"/>
              <a:t>Aside:</a:t>
            </a:r>
          </a:p>
          <a:p>
            <a:r>
              <a:rPr lang="en-US" sz="2400" dirty="0"/>
              <a:t>Are the trends we see in computer science unique?</a:t>
            </a:r>
          </a:p>
        </p:txBody>
      </p:sp>
    </p:spTree>
    <p:extLst>
      <p:ext uri="{BB962C8B-B14F-4D97-AF65-F5344CB8AC3E}">
        <p14:creationId xmlns:p14="http://schemas.microsoft.com/office/powerpoint/2010/main" val="160686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61646" y="860581"/>
            <a:ext cx="4502727" cy="5574290"/>
          </a:xfrm>
        </p:spPr>
        <p:txBody>
          <a:bodyPr>
            <a:normAutofit/>
          </a:bodyPr>
          <a:lstStyle/>
          <a:p>
            <a:pPr marL="0" indent="0">
              <a:buNone/>
            </a:pPr>
            <a:r>
              <a:rPr lang="en-US" dirty="0"/>
              <a:t>Fake news on Facebook during 2016 U.S. presidential election. paid for by Russians</a:t>
            </a:r>
          </a:p>
          <a:p>
            <a:pPr marL="0" indent="0">
              <a:buNone/>
            </a:pPr>
            <a:endParaRPr lang="en-US" dirty="0"/>
          </a:p>
          <a:p>
            <a:pPr marL="0" indent="0">
              <a:buNone/>
            </a:pPr>
            <a:r>
              <a:rPr lang="en-US" dirty="0"/>
              <a:t>Widely agreed that this influenced the election</a:t>
            </a:r>
          </a:p>
          <a:p>
            <a:pPr marL="0" indent="0">
              <a:buNone/>
            </a:pPr>
            <a:endParaRPr lang="en-US" dirty="0"/>
          </a:p>
          <a:p>
            <a:pPr marL="0" indent="0">
              <a:buNone/>
            </a:pPr>
            <a:r>
              <a:rPr lang="en-US" dirty="0">
                <a:solidFill>
                  <a:schemeClr val="tx1">
                    <a:lumMod val="50000"/>
                    <a:lumOff val="50000"/>
                  </a:schemeClr>
                </a:solidFill>
              </a:rPr>
              <a:t>But Zuckerberg said this was “a pretty crazy idea”</a:t>
            </a:r>
          </a:p>
        </p:txBody>
      </p:sp>
      <p:sp>
        <p:nvSpPr>
          <p:cNvPr id="8" name="TextBox 7">
            <a:extLst>
              <a:ext uri="{FF2B5EF4-FFF2-40B4-BE49-F238E27FC236}">
                <a16:creationId xmlns:a16="http://schemas.microsoft.com/office/drawing/2014/main" id="{E2C4F44B-C5A8-654A-AF22-690365A287D0}"/>
              </a:ext>
            </a:extLst>
          </p:cNvPr>
          <p:cNvSpPr txBox="1"/>
          <p:nvPr/>
        </p:nvSpPr>
        <p:spPr>
          <a:xfrm>
            <a:off x="0" y="6211669"/>
            <a:ext cx="6096000" cy="646331"/>
          </a:xfrm>
          <a:prstGeom prst="rect">
            <a:avLst/>
          </a:prstGeom>
          <a:noFill/>
        </p:spPr>
        <p:txBody>
          <a:bodyPr wrap="square" rtlCol="0">
            <a:spAutoFit/>
          </a:bodyPr>
          <a:lstStyle/>
          <a:p>
            <a:r>
              <a:rPr lang="en-US" dirty="0">
                <a:effectLst/>
              </a:rPr>
              <a:t>N. T. Vogelstein Fred, “Inside Facebook’s Two Years of Hell,” </a:t>
            </a:r>
            <a:r>
              <a:rPr lang="en-US" i="1" dirty="0">
                <a:effectLst/>
              </a:rPr>
              <a:t>Wired</a:t>
            </a:r>
            <a:r>
              <a:rPr lang="en-US" dirty="0">
                <a:effectLst/>
              </a:rPr>
              <a:t>, 12-Feb-2018.</a:t>
            </a:r>
          </a:p>
        </p:txBody>
      </p:sp>
      <p:pic>
        <p:nvPicPr>
          <p:cNvPr id="1026" name="Picture 2" descr="https://media.wired.com/photos/5a6fa5c94d246a74a9253295/master/w_2370,c_limit/0318-WI-FFFACE-02_sq.jpg">
            <a:extLst>
              <a:ext uri="{FF2B5EF4-FFF2-40B4-BE49-F238E27FC236}">
                <a16:creationId xmlns:a16="http://schemas.microsoft.com/office/drawing/2014/main" id="{676BCF61-8905-6743-9316-5A92DDDBB6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49108" y="-46892"/>
            <a:ext cx="6096000" cy="8178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7840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1E397C-1DCD-3F4A-8F53-7D3CBA60C629}"/>
              </a:ext>
            </a:extLst>
          </p:cNvPr>
          <p:cNvSpPr>
            <a:spLocks noGrp="1"/>
          </p:cNvSpPr>
          <p:nvPr>
            <p:ph idx="1"/>
          </p:nvPr>
        </p:nvSpPr>
        <p:spPr>
          <a:xfrm>
            <a:off x="5164806" y="4588771"/>
            <a:ext cx="6055567" cy="1752617"/>
          </a:xfrm>
        </p:spPr>
        <p:txBody>
          <a:bodyPr>
            <a:normAutofit/>
          </a:bodyPr>
          <a:lstStyle/>
          <a:p>
            <a:pPr marL="0" indent="0">
              <a:buNone/>
            </a:pPr>
            <a:r>
              <a:rPr lang="en-US" sz="2000" dirty="0"/>
              <a:t>“The </a:t>
            </a:r>
            <a:r>
              <a:rPr lang="en-US" sz="2000" dirty="0">
                <a:hlinkClick r:id="rId3"/>
              </a:rPr>
              <a:t>21st Century Nanotechnology Research and Development Act</a:t>
            </a:r>
            <a:r>
              <a:rPr lang="en-US" sz="2000" dirty="0"/>
              <a:t>…mandated the integration of research on societal, ethical and environmental concerns with nanotechnology research and development”</a:t>
            </a:r>
          </a:p>
        </p:txBody>
      </p:sp>
      <p:pic>
        <p:nvPicPr>
          <p:cNvPr id="14338" name="Picture 2" descr="https://cns.asu.edu/sites/default/files/CNS-ASU-logo.jpg">
            <a:extLst>
              <a:ext uri="{FF2B5EF4-FFF2-40B4-BE49-F238E27FC236}">
                <a16:creationId xmlns:a16="http://schemas.microsoft.com/office/drawing/2014/main" id="{E28306E5-ACF0-3C48-BE99-19020C87BD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4806" y="2269229"/>
            <a:ext cx="5297425" cy="202792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36B1A52F-1FBA-7D45-9F1D-31A77B943E33}"/>
              </a:ext>
            </a:extLst>
          </p:cNvPr>
          <p:cNvSpPr txBox="1"/>
          <p:nvPr/>
        </p:nvSpPr>
        <p:spPr>
          <a:xfrm>
            <a:off x="4943854" y="876923"/>
            <a:ext cx="5151025" cy="769441"/>
          </a:xfrm>
          <a:prstGeom prst="rect">
            <a:avLst/>
          </a:prstGeom>
          <a:noFill/>
        </p:spPr>
        <p:txBody>
          <a:bodyPr wrap="none" rtlCol="0">
            <a:spAutoFit/>
          </a:bodyPr>
          <a:lstStyle/>
          <a:p>
            <a:r>
              <a:rPr lang="en-US" sz="2000" dirty="0"/>
              <a:t>The 2000s saw…</a:t>
            </a:r>
          </a:p>
          <a:p>
            <a:r>
              <a:rPr lang="en-US" sz="2400" dirty="0"/>
              <a:t>Ethical legal and social impacts (ELSI)</a:t>
            </a:r>
          </a:p>
        </p:txBody>
      </p:sp>
      <p:sp>
        <p:nvSpPr>
          <p:cNvPr id="7" name="TextBox 6">
            <a:extLst>
              <a:ext uri="{FF2B5EF4-FFF2-40B4-BE49-F238E27FC236}">
                <a16:creationId xmlns:a16="http://schemas.microsoft.com/office/drawing/2014/main" id="{E8CD6EDB-08BF-2F48-A18D-61222A82A7BD}"/>
              </a:ext>
            </a:extLst>
          </p:cNvPr>
          <p:cNvSpPr txBox="1"/>
          <p:nvPr/>
        </p:nvSpPr>
        <p:spPr>
          <a:xfrm>
            <a:off x="406195" y="3198167"/>
            <a:ext cx="5537406" cy="1200329"/>
          </a:xfrm>
          <a:prstGeom prst="rect">
            <a:avLst/>
          </a:prstGeom>
          <a:noFill/>
        </p:spPr>
        <p:txBody>
          <a:bodyPr wrap="square" rtlCol="0">
            <a:spAutoFit/>
          </a:bodyPr>
          <a:lstStyle/>
          <a:p>
            <a:r>
              <a:rPr lang="en-US" sz="2400" dirty="0"/>
              <a:t>Aside:</a:t>
            </a:r>
          </a:p>
          <a:p>
            <a:r>
              <a:rPr lang="en-US" sz="2400" dirty="0"/>
              <a:t>Are the trends we see in computer science unique?</a:t>
            </a:r>
          </a:p>
        </p:txBody>
      </p:sp>
    </p:spTree>
    <p:extLst>
      <p:ext uri="{BB962C8B-B14F-4D97-AF65-F5344CB8AC3E}">
        <p14:creationId xmlns:p14="http://schemas.microsoft.com/office/powerpoint/2010/main" val="14758034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A90F00-12B6-6D4A-A3D4-C65952E1CD56}"/>
              </a:ext>
            </a:extLst>
          </p:cNvPr>
          <p:cNvSpPr>
            <a:spLocks noGrp="1"/>
          </p:cNvSpPr>
          <p:nvPr>
            <p:ph type="title"/>
          </p:nvPr>
        </p:nvSpPr>
        <p:spPr>
          <a:xfrm>
            <a:off x="686378" y="2002631"/>
            <a:ext cx="3386859" cy="2852737"/>
          </a:xfrm>
        </p:spPr>
        <p:txBody>
          <a:bodyPr>
            <a:normAutofit fontScale="90000"/>
          </a:bodyPr>
          <a:lstStyle/>
          <a:p>
            <a:r>
              <a:rPr lang="en-US" dirty="0">
                <a:solidFill>
                  <a:schemeClr val="tx1">
                    <a:lumMod val="50000"/>
                    <a:lumOff val="50000"/>
                  </a:schemeClr>
                </a:solidFill>
              </a:rPr>
              <a:t>Framing </a:t>
            </a:r>
            <a:br>
              <a:rPr lang="en-US" dirty="0">
                <a:solidFill>
                  <a:schemeClr val="tx1">
                    <a:lumMod val="50000"/>
                    <a:lumOff val="50000"/>
                  </a:schemeClr>
                </a:solidFill>
              </a:rPr>
            </a:br>
            <a:r>
              <a:rPr lang="en-US" dirty="0">
                <a:solidFill>
                  <a:schemeClr val="tx1">
                    <a:lumMod val="50000"/>
                    <a:lumOff val="50000"/>
                  </a:schemeClr>
                </a:solidFill>
              </a:rPr>
              <a:t>History</a:t>
            </a:r>
            <a:br>
              <a:rPr lang="en-US" dirty="0">
                <a:solidFill>
                  <a:schemeClr val="tx1">
                    <a:lumMod val="50000"/>
                    <a:lumOff val="50000"/>
                  </a:schemeClr>
                </a:solidFill>
              </a:rPr>
            </a:br>
            <a:r>
              <a:rPr lang="en-US" dirty="0"/>
              <a:t>Now</a:t>
            </a:r>
            <a:br>
              <a:rPr lang="en-US" dirty="0">
                <a:solidFill>
                  <a:schemeClr val="tx1">
                    <a:lumMod val="50000"/>
                    <a:lumOff val="50000"/>
                  </a:schemeClr>
                </a:solidFill>
              </a:rPr>
            </a:br>
            <a:r>
              <a:rPr lang="en-US" dirty="0">
                <a:solidFill>
                  <a:schemeClr val="tx1">
                    <a:lumMod val="50000"/>
                    <a:lumOff val="50000"/>
                  </a:schemeClr>
                </a:solidFill>
              </a:rPr>
              <a:t>Direction</a:t>
            </a:r>
          </a:p>
        </p:txBody>
      </p:sp>
    </p:spTree>
    <p:extLst>
      <p:ext uri="{BB962C8B-B14F-4D97-AF65-F5344CB8AC3E}">
        <p14:creationId xmlns:p14="http://schemas.microsoft.com/office/powerpoint/2010/main" val="35425709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16EB36-9F1E-5E4E-AB1E-5E68B0F078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4043" y="-5962"/>
            <a:ext cx="8087957" cy="6863962"/>
          </a:xfrm>
          <a:prstGeom prst="rect">
            <a:avLst/>
          </a:prstGeom>
        </p:spPr>
      </p:pic>
      <p:pic>
        <p:nvPicPr>
          <p:cNvPr id="7" name="Picture 6">
            <a:extLst>
              <a:ext uri="{FF2B5EF4-FFF2-40B4-BE49-F238E27FC236}">
                <a16:creationId xmlns:a16="http://schemas.microsoft.com/office/drawing/2014/main" id="{2BD03B03-5D5E-6848-B75B-E5D156A5F796}"/>
              </a:ext>
            </a:extLst>
          </p:cNvPr>
          <p:cNvPicPr>
            <a:picLocks noChangeAspect="1"/>
          </p:cNvPicPr>
          <p:nvPr/>
        </p:nvPicPr>
        <p:blipFill>
          <a:blip r:embed="rId4"/>
          <a:stretch>
            <a:fillRect/>
          </a:stretch>
        </p:blipFill>
        <p:spPr>
          <a:xfrm>
            <a:off x="0" y="2196793"/>
            <a:ext cx="5488045" cy="2064311"/>
          </a:xfrm>
          <a:prstGeom prst="rect">
            <a:avLst/>
          </a:prstGeom>
        </p:spPr>
      </p:pic>
    </p:spTree>
    <p:extLst>
      <p:ext uri="{BB962C8B-B14F-4D97-AF65-F5344CB8AC3E}">
        <p14:creationId xmlns:p14="http://schemas.microsoft.com/office/powerpoint/2010/main" val="17733545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E543AA6-F119-3A4A-8473-F89EF44ADAEA}"/>
              </a:ext>
            </a:extLst>
          </p:cNvPr>
          <p:cNvPicPr>
            <a:picLocks noChangeAspect="1"/>
          </p:cNvPicPr>
          <p:nvPr/>
        </p:nvPicPr>
        <p:blipFill>
          <a:blip r:embed="rId3"/>
          <a:stretch>
            <a:fillRect/>
          </a:stretch>
        </p:blipFill>
        <p:spPr>
          <a:xfrm>
            <a:off x="-1274990" y="0"/>
            <a:ext cx="8163379" cy="7226854"/>
          </a:xfrm>
          <a:prstGeom prst="rect">
            <a:avLst/>
          </a:prstGeom>
        </p:spPr>
      </p:pic>
      <p:pic>
        <p:nvPicPr>
          <p:cNvPr id="13314" name="Picture 2" descr="logo">
            <a:extLst>
              <a:ext uri="{FF2B5EF4-FFF2-40B4-BE49-F238E27FC236}">
                <a16:creationId xmlns:a16="http://schemas.microsoft.com/office/drawing/2014/main" id="{92EBADE5-3C8B-924D-98EE-C9E64C9B8A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600" y="5080000"/>
            <a:ext cx="5613400" cy="15494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A35F85A-C4E9-0040-B412-0BEB4796795F}"/>
              </a:ext>
            </a:extLst>
          </p:cNvPr>
          <p:cNvSpPr txBox="1"/>
          <p:nvPr/>
        </p:nvSpPr>
        <p:spPr>
          <a:xfrm>
            <a:off x="8621486" y="1534886"/>
            <a:ext cx="184731" cy="369332"/>
          </a:xfrm>
          <a:prstGeom prst="rect">
            <a:avLst/>
          </a:prstGeom>
          <a:noFill/>
        </p:spPr>
        <p:txBody>
          <a:bodyPr wrap="none" rtlCol="0">
            <a:spAutoFit/>
          </a:bodyPr>
          <a:lstStyle/>
          <a:p>
            <a:endParaRPr lang="en-US" dirty="0"/>
          </a:p>
        </p:txBody>
      </p:sp>
      <p:pic>
        <p:nvPicPr>
          <p:cNvPr id="11" name="Picture 10">
            <a:extLst>
              <a:ext uri="{FF2B5EF4-FFF2-40B4-BE49-F238E27FC236}">
                <a16:creationId xmlns:a16="http://schemas.microsoft.com/office/drawing/2014/main" id="{D1E73B2E-27F6-334C-8CFA-4BB7C345B199}"/>
              </a:ext>
            </a:extLst>
          </p:cNvPr>
          <p:cNvPicPr>
            <a:picLocks noChangeAspect="1"/>
          </p:cNvPicPr>
          <p:nvPr/>
        </p:nvPicPr>
        <p:blipFill>
          <a:blip r:embed="rId5"/>
          <a:stretch>
            <a:fillRect/>
          </a:stretch>
        </p:blipFill>
        <p:spPr>
          <a:xfrm>
            <a:off x="4570186" y="0"/>
            <a:ext cx="8102600" cy="2044700"/>
          </a:xfrm>
          <a:prstGeom prst="rect">
            <a:avLst/>
          </a:prstGeom>
        </p:spPr>
      </p:pic>
    </p:spTree>
    <p:extLst>
      <p:ext uri="{BB962C8B-B14F-4D97-AF65-F5344CB8AC3E}">
        <p14:creationId xmlns:p14="http://schemas.microsoft.com/office/powerpoint/2010/main" val="28468902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3B9897-5519-1C46-BBDC-15D737D263F5}"/>
              </a:ext>
            </a:extLst>
          </p:cNvPr>
          <p:cNvPicPr>
            <a:picLocks noChangeAspect="1"/>
          </p:cNvPicPr>
          <p:nvPr/>
        </p:nvPicPr>
        <p:blipFill>
          <a:blip r:embed="rId3"/>
          <a:stretch>
            <a:fillRect/>
          </a:stretch>
        </p:blipFill>
        <p:spPr>
          <a:xfrm>
            <a:off x="1581150" y="1384300"/>
            <a:ext cx="9029700" cy="4089400"/>
          </a:xfrm>
          <a:prstGeom prst="rect">
            <a:avLst/>
          </a:prstGeom>
        </p:spPr>
      </p:pic>
    </p:spTree>
    <p:extLst>
      <p:ext uri="{BB962C8B-B14F-4D97-AF65-F5344CB8AC3E}">
        <p14:creationId xmlns:p14="http://schemas.microsoft.com/office/powerpoint/2010/main" val="33065611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https://media.wired.com/photos/5bdb6986f4d46c537e939610/master/w_2400,c_limit/googlewalkout-1056110028.jpg">
            <a:extLst>
              <a:ext uri="{FF2B5EF4-FFF2-40B4-BE49-F238E27FC236}">
                <a16:creationId xmlns:a16="http://schemas.microsoft.com/office/drawing/2014/main" id="{29F6C853-F6B4-1647-8070-97BE6049A1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3000"/>
            <a:ext cx="10373178" cy="69240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669C7472-1DE2-FC41-ACBF-946F9CACBB80}"/>
              </a:ext>
            </a:extLst>
          </p:cNvPr>
          <p:cNvPicPr>
            <a:picLocks noChangeAspect="1"/>
          </p:cNvPicPr>
          <p:nvPr/>
        </p:nvPicPr>
        <p:blipFill>
          <a:blip r:embed="rId4"/>
          <a:stretch>
            <a:fillRect/>
          </a:stretch>
        </p:blipFill>
        <p:spPr>
          <a:xfrm>
            <a:off x="5384800" y="4365171"/>
            <a:ext cx="6807200" cy="2590800"/>
          </a:xfrm>
          <a:prstGeom prst="rect">
            <a:avLst/>
          </a:prstGeom>
        </p:spPr>
      </p:pic>
    </p:spTree>
    <p:extLst>
      <p:ext uri="{BB962C8B-B14F-4D97-AF65-F5344CB8AC3E}">
        <p14:creationId xmlns:p14="http://schemas.microsoft.com/office/powerpoint/2010/main" val="21197303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s://media.wired.com/photos/5a6fa5c94d246a74a9253295/master/w_2370,c_limit/0318-WI-FFFACE-02_sq.jpg">
            <a:extLst>
              <a:ext uri="{FF2B5EF4-FFF2-40B4-BE49-F238E27FC236}">
                <a16:creationId xmlns:a16="http://schemas.microsoft.com/office/drawing/2014/main" id="{7D45CCA3-ED14-AC48-B362-8F8B095749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0"/>
            <a:ext cx="6096000" cy="8178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40891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s://i.ytimg.com/vi/7HpMnOcvfS4/maxresdefault.jpg">
            <a:extLst>
              <a:ext uri="{FF2B5EF4-FFF2-40B4-BE49-F238E27FC236}">
                <a16:creationId xmlns:a16="http://schemas.microsoft.com/office/drawing/2014/main" id="{7E58291E-DC25-004F-90A8-5F9767ACE5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87"/>
            <a:ext cx="12192000" cy="6856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17848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B56DCC8-DB61-7C40-B5BB-CEB27A76A50F}"/>
              </a:ext>
            </a:extLst>
          </p:cNvPr>
          <p:cNvSpPr/>
          <p:nvPr/>
        </p:nvSpPr>
        <p:spPr>
          <a:xfrm>
            <a:off x="595063" y="611372"/>
            <a:ext cx="3399692" cy="954107"/>
          </a:xfrm>
          <a:prstGeom prst="rect">
            <a:avLst/>
          </a:prstGeom>
        </p:spPr>
        <p:txBody>
          <a:bodyPr wrap="square">
            <a:spAutoFit/>
          </a:bodyPr>
          <a:lstStyle/>
          <a:p>
            <a:r>
              <a:rPr lang="en-US" sz="1400" i="1" dirty="0"/>
              <a:t>Technology</a:t>
            </a:r>
          </a:p>
          <a:p>
            <a:pPr>
              <a:lnSpc>
                <a:spcPct val="100000"/>
              </a:lnSpc>
              <a:spcBef>
                <a:spcPts val="0"/>
              </a:spcBef>
            </a:pPr>
            <a:r>
              <a:rPr lang="en-US" sz="1400" dirty="0"/>
              <a:t>2000s, mid; social media &amp; smartphones</a:t>
            </a:r>
          </a:p>
          <a:p>
            <a:pPr>
              <a:lnSpc>
                <a:spcPct val="100000"/>
              </a:lnSpc>
              <a:spcBef>
                <a:spcPts val="0"/>
              </a:spcBef>
            </a:pPr>
            <a:r>
              <a:rPr lang="en-US" sz="1400" dirty="0"/>
              <a:t>2010s, early; big AI</a:t>
            </a:r>
          </a:p>
          <a:p>
            <a:endParaRPr lang="en-US" sz="1400" dirty="0"/>
          </a:p>
        </p:txBody>
      </p:sp>
      <p:sp>
        <p:nvSpPr>
          <p:cNvPr id="11" name="Rectangle 10">
            <a:extLst>
              <a:ext uri="{FF2B5EF4-FFF2-40B4-BE49-F238E27FC236}">
                <a16:creationId xmlns:a16="http://schemas.microsoft.com/office/drawing/2014/main" id="{9B54D96D-6D0B-D348-AED8-999AC1763E23}"/>
              </a:ext>
            </a:extLst>
          </p:cNvPr>
          <p:cNvSpPr/>
          <p:nvPr/>
        </p:nvSpPr>
        <p:spPr>
          <a:xfrm>
            <a:off x="595062" y="3044773"/>
            <a:ext cx="4964957" cy="954107"/>
          </a:xfrm>
          <a:prstGeom prst="rect">
            <a:avLst/>
          </a:prstGeom>
        </p:spPr>
        <p:txBody>
          <a:bodyPr wrap="square">
            <a:spAutoFit/>
          </a:bodyPr>
          <a:lstStyle/>
          <a:p>
            <a:r>
              <a:rPr lang="en-US" sz="1400" i="1" dirty="0"/>
              <a:t>Science and Technology Studies</a:t>
            </a:r>
          </a:p>
          <a:p>
            <a:r>
              <a:rPr lang="en-US" sz="1400" dirty="0"/>
              <a:t>2011 A New Algorithmic Identity (Cheney-</a:t>
            </a:r>
            <a:r>
              <a:rPr lang="en-US" sz="1400" dirty="0" err="1"/>
              <a:t>Lippold</a:t>
            </a:r>
            <a:r>
              <a:rPr lang="en-US" sz="1400" dirty="0"/>
              <a:t>)</a:t>
            </a:r>
          </a:p>
          <a:p>
            <a:r>
              <a:rPr lang="en-US" sz="1400" dirty="0"/>
              <a:t>2012 Critical questions for big data (</a:t>
            </a:r>
            <a:r>
              <a:rPr lang="en-US" sz="1400" dirty="0" err="1"/>
              <a:t>boyd</a:t>
            </a:r>
            <a:r>
              <a:rPr lang="en-US" sz="1400" dirty="0"/>
              <a:t> &amp; Crawford)</a:t>
            </a:r>
          </a:p>
          <a:p>
            <a:r>
              <a:rPr lang="en-US" sz="1400" dirty="0"/>
              <a:t>…</a:t>
            </a:r>
          </a:p>
        </p:txBody>
      </p:sp>
      <p:sp>
        <p:nvSpPr>
          <p:cNvPr id="12" name="Rectangle 11">
            <a:extLst>
              <a:ext uri="{FF2B5EF4-FFF2-40B4-BE49-F238E27FC236}">
                <a16:creationId xmlns:a16="http://schemas.microsoft.com/office/drawing/2014/main" id="{809B8316-3B0D-6244-9610-AF798761F297}"/>
              </a:ext>
            </a:extLst>
          </p:cNvPr>
          <p:cNvSpPr/>
          <p:nvPr/>
        </p:nvSpPr>
        <p:spPr>
          <a:xfrm>
            <a:off x="595063" y="1770010"/>
            <a:ext cx="4708926" cy="1384995"/>
          </a:xfrm>
          <a:prstGeom prst="rect">
            <a:avLst/>
          </a:prstGeom>
        </p:spPr>
        <p:txBody>
          <a:bodyPr wrap="square">
            <a:spAutoFit/>
          </a:bodyPr>
          <a:lstStyle/>
          <a:p>
            <a:r>
              <a:rPr lang="en-US" sz="1400" i="1" dirty="0"/>
              <a:t>Computer Ethics</a:t>
            </a:r>
          </a:p>
          <a:p>
            <a:r>
              <a:rPr lang="en-US" sz="1400" dirty="0"/>
              <a:t>2014 The Ethics of Artificial Intelligence (Bostrom)</a:t>
            </a:r>
          </a:p>
          <a:p>
            <a:r>
              <a:rPr lang="en-US" sz="1400" dirty="0"/>
              <a:t>2014 Privacy, Big Data, and the Public Good (various)</a:t>
            </a:r>
          </a:p>
          <a:p>
            <a:r>
              <a:rPr lang="en-US" sz="1400" dirty="0"/>
              <a:t>2017 FAT*, 2018 ACM Compass, </a:t>
            </a:r>
          </a:p>
          <a:p>
            <a:r>
              <a:rPr lang="en-US" sz="1400" dirty="0"/>
              <a:t>….</a:t>
            </a:r>
          </a:p>
          <a:p>
            <a:endParaRPr lang="en-US" sz="1400" dirty="0"/>
          </a:p>
        </p:txBody>
      </p:sp>
      <p:sp>
        <p:nvSpPr>
          <p:cNvPr id="13" name="Rectangle 12">
            <a:extLst>
              <a:ext uri="{FF2B5EF4-FFF2-40B4-BE49-F238E27FC236}">
                <a16:creationId xmlns:a16="http://schemas.microsoft.com/office/drawing/2014/main" id="{6F1AD951-B80C-E34C-8415-2DD61E1CB7AF}"/>
              </a:ext>
            </a:extLst>
          </p:cNvPr>
          <p:cNvSpPr/>
          <p:nvPr/>
        </p:nvSpPr>
        <p:spPr>
          <a:xfrm>
            <a:off x="640157" y="5648639"/>
            <a:ext cx="6096000" cy="523220"/>
          </a:xfrm>
          <a:prstGeom prst="rect">
            <a:avLst/>
          </a:prstGeom>
        </p:spPr>
        <p:txBody>
          <a:bodyPr>
            <a:spAutoFit/>
          </a:bodyPr>
          <a:lstStyle/>
          <a:p>
            <a:r>
              <a:rPr lang="en-US" sz="1400" i="1" dirty="0"/>
              <a:t>Legislation</a:t>
            </a:r>
          </a:p>
          <a:p>
            <a:r>
              <a:rPr lang="en-US" sz="1400" dirty="0"/>
              <a:t>2016 General Data Protection Rules </a:t>
            </a:r>
          </a:p>
        </p:txBody>
      </p:sp>
      <p:sp>
        <p:nvSpPr>
          <p:cNvPr id="14" name="Rectangle 13">
            <a:extLst>
              <a:ext uri="{FF2B5EF4-FFF2-40B4-BE49-F238E27FC236}">
                <a16:creationId xmlns:a16="http://schemas.microsoft.com/office/drawing/2014/main" id="{B8E5E537-5AC2-CB48-84BB-9775A144B66A}"/>
              </a:ext>
            </a:extLst>
          </p:cNvPr>
          <p:cNvSpPr/>
          <p:nvPr/>
        </p:nvSpPr>
        <p:spPr>
          <a:xfrm>
            <a:off x="640157" y="4490001"/>
            <a:ext cx="4964958" cy="954107"/>
          </a:xfrm>
          <a:prstGeom prst="rect">
            <a:avLst/>
          </a:prstGeom>
        </p:spPr>
        <p:txBody>
          <a:bodyPr wrap="square">
            <a:spAutoFit/>
          </a:bodyPr>
          <a:lstStyle/>
          <a:p>
            <a:r>
              <a:rPr lang="en-US" sz="1400" i="1" dirty="0"/>
              <a:t>Organizations</a:t>
            </a:r>
          </a:p>
          <a:p>
            <a:r>
              <a:rPr lang="en-US" sz="1400" dirty="0"/>
              <a:t>2017 Tech Worker’s Coalition</a:t>
            </a:r>
          </a:p>
          <a:p>
            <a:r>
              <a:rPr lang="en-US" sz="1400" dirty="0"/>
              <a:t>…</a:t>
            </a:r>
          </a:p>
          <a:p>
            <a:endParaRPr lang="en-US" sz="1400" dirty="0"/>
          </a:p>
        </p:txBody>
      </p:sp>
      <p:pic>
        <p:nvPicPr>
          <p:cNvPr id="15362" name="Picture 2" descr="File:Détection de personne - exemple 3.jpg">
            <a:extLst>
              <a:ext uri="{FF2B5EF4-FFF2-40B4-BE49-F238E27FC236}">
                <a16:creationId xmlns:a16="http://schemas.microsoft.com/office/drawing/2014/main" id="{6B5F4455-2F48-1844-BA8F-E46BC8449B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3989" y="0"/>
            <a:ext cx="10294112" cy="6858452"/>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73AC8D62-8D84-6C42-BAFB-A7DBF5594980}"/>
              </a:ext>
            </a:extLst>
          </p:cNvPr>
          <p:cNvSpPr txBox="1"/>
          <p:nvPr/>
        </p:nvSpPr>
        <p:spPr>
          <a:xfrm>
            <a:off x="595063" y="40012"/>
            <a:ext cx="3254795" cy="646331"/>
          </a:xfrm>
          <a:prstGeom prst="rect">
            <a:avLst/>
          </a:prstGeom>
          <a:noFill/>
        </p:spPr>
        <p:txBody>
          <a:bodyPr wrap="square" rtlCol="0">
            <a:spAutoFit/>
          </a:bodyPr>
          <a:lstStyle/>
          <a:p>
            <a:r>
              <a:rPr lang="en-US" sz="3600" dirty="0">
                <a:latin typeface="+mj-lt"/>
              </a:rPr>
              <a:t>Current Era</a:t>
            </a:r>
          </a:p>
        </p:txBody>
      </p:sp>
    </p:spTree>
    <p:extLst>
      <p:ext uri="{BB962C8B-B14F-4D97-AF65-F5344CB8AC3E}">
        <p14:creationId xmlns:p14="http://schemas.microsoft.com/office/powerpoint/2010/main" val="31502721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File:Détection de personne - exemple 3.jpg">
            <a:extLst>
              <a:ext uri="{FF2B5EF4-FFF2-40B4-BE49-F238E27FC236}">
                <a16:creationId xmlns:a16="http://schemas.microsoft.com/office/drawing/2014/main" id="{6B5F4455-2F48-1844-BA8F-E46BC8449B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3989" y="0"/>
            <a:ext cx="10294112" cy="6858452"/>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73AC8D62-8D84-6C42-BAFB-A7DBF5594980}"/>
              </a:ext>
            </a:extLst>
          </p:cNvPr>
          <p:cNvSpPr txBox="1"/>
          <p:nvPr/>
        </p:nvSpPr>
        <p:spPr>
          <a:xfrm>
            <a:off x="595063" y="40012"/>
            <a:ext cx="3254795" cy="646331"/>
          </a:xfrm>
          <a:prstGeom prst="rect">
            <a:avLst/>
          </a:prstGeom>
          <a:noFill/>
        </p:spPr>
        <p:txBody>
          <a:bodyPr wrap="square" rtlCol="0">
            <a:spAutoFit/>
          </a:bodyPr>
          <a:lstStyle/>
          <a:p>
            <a:r>
              <a:rPr lang="en-US" sz="3600" dirty="0">
                <a:latin typeface="+mj-lt"/>
              </a:rPr>
              <a:t>Current Era</a:t>
            </a:r>
          </a:p>
        </p:txBody>
      </p:sp>
      <p:sp>
        <p:nvSpPr>
          <p:cNvPr id="3" name="TextBox 2">
            <a:extLst>
              <a:ext uri="{FF2B5EF4-FFF2-40B4-BE49-F238E27FC236}">
                <a16:creationId xmlns:a16="http://schemas.microsoft.com/office/drawing/2014/main" id="{BE59FCE9-AF74-B945-BE5B-55201CD0D00D}"/>
              </a:ext>
            </a:extLst>
          </p:cNvPr>
          <p:cNvSpPr txBox="1"/>
          <p:nvPr/>
        </p:nvSpPr>
        <p:spPr>
          <a:xfrm>
            <a:off x="219456" y="1316736"/>
            <a:ext cx="4846320" cy="4216539"/>
          </a:xfrm>
          <a:prstGeom prst="rect">
            <a:avLst/>
          </a:prstGeom>
          <a:noFill/>
        </p:spPr>
        <p:txBody>
          <a:bodyPr wrap="square" rtlCol="0">
            <a:spAutoFit/>
          </a:bodyPr>
          <a:lstStyle/>
          <a:p>
            <a:r>
              <a:rPr lang="en-US" sz="2000" dirty="0"/>
              <a:t>“</a:t>
            </a:r>
            <a:r>
              <a:rPr lang="en-US" dirty="0" err="1"/>
              <a:t>Dataism</a:t>
            </a:r>
            <a:r>
              <a:rPr lang="en-US" dirty="0"/>
              <a:t> thrives on the assumption that gathering data happens outside any preset framework—as if Twitter facilitates microblogging just for the sake of generating “life” data—and data analysis happens without a preset purpose—as if data miners analyze those data just for the sake of accumulating knowledge about people’s behavior.”</a:t>
            </a:r>
            <a:endParaRPr lang="en-US" sz="2000" dirty="0">
              <a:effectLst/>
            </a:endParaRPr>
          </a:p>
          <a:p>
            <a:endParaRPr lang="en-US" sz="2000" dirty="0"/>
          </a:p>
          <a:p>
            <a:endParaRPr lang="en-US" dirty="0"/>
          </a:p>
          <a:p>
            <a:r>
              <a:rPr lang="en-US" sz="1600" dirty="0">
                <a:effectLst/>
              </a:rPr>
              <a:t>J. Van </a:t>
            </a:r>
            <a:r>
              <a:rPr lang="en-US" sz="1600" dirty="0" err="1">
                <a:effectLst/>
              </a:rPr>
              <a:t>Dijck</a:t>
            </a:r>
            <a:r>
              <a:rPr lang="en-US" sz="1600" dirty="0">
                <a:effectLst/>
              </a:rPr>
              <a:t>, “Datafication, </a:t>
            </a:r>
            <a:r>
              <a:rPr lang="en-US" sz="1600" dirty="0" err="1">
                <a:effectLst/>
              </a:rPr>
              <a:t>dataism</a:t>
            </a:r>
            <a:r>
              <a:rPr lang="en-US" sz="1600" dirty="0">
                <a:effectLst/>
              </a:rPr>
              <a:t> and dataveillance: Big Data between scientific paradigm and ideology,” </a:t>
            </a:r>
            <a:r>
              <a:rPr lang="en-US" sz="1600" i="1" dirty="0">
                <a:effectLst/>
              </a:rPr>
              <a:t>Surveillance &amp; Society</a:t>
            </a:r>
            <a:r>
              <a:rPr lang="en-US" sz="1600" dirty="0">
                <a:effectLst/>
              </a:rPr>
              <a:t>, vol. 12, no. 2, p. 197, 2014.</a:t>
            </a:r>
          </a:p>
          <a:p>
            <a:endParaRPr lang="en-US" dirty="0"/>
          </a:p>
          <a:p>
            <a:endParaRPr lang="en-US" dirty="0"/>
          </a:p>
        </p:txBody>
      </p:sp>
    </p:spTree>
    <p:extLst>
      <p:ext uri="{BB962C8B-B14F-4D97-AF65-F5344CB8AC3E}">
        <p14:creationId xmlns:p14="http://schemas.microsoft.com/office/powerpoint/2010/main" val="1817869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61646" y="860581"/>
            <a:ext cx="4502727" cy="5574290"/>
          </a:xfrm>
        </p:spPr>
        <p:txBody>
          <a:bodyPr>
            <a:normAutofit/>
          </a:bodyPr>
          <a:lstStyle/>
          <a:p>
            <a:pPr marL="0" indent="0">
              <a:buNone/>
            </a:pPr>
            <a:r>
              <a:rPr lang="en-US" dirty="0"/>
              <a:t>Fake news on Facebook during 2016 U.S. presidential election. paid for by Russians</a:t>
            </a:r>
          </a:p>
          <a:p>
            <a:pPr marL="0" indent="0">
              <a:buNone/>
            </a:pPr>
            <a:endParaRPr lang="en-US" dirty="0"/>
          </a:p>
          <a:p>
            <a:pPr marL="0" indent="0">
              <a:buNone/>
            </a:pPr>
            <a:r>
              <a:rPr lang="en-US" dirty="0"/>
              <a:t>Widely agreed that this influenced the election</a:t>
            </a:r>
          </a:p>
          <a:p>
            <a:pPr marL="0" indent="0">
              <a:buNone/>
            </a:pPr>
            <a:endParaRPr lang="en-US" dirty="0"/>
          </a:p>
          <a:p>
            <a:pPr marL="0" indent="0">
              <a:buNone/>
            </a:pPr>
            <a:r>
              <a:rPr lang="en-US" dirty="0"/>
              <a:t>But Zuckerberg said this was “a pretty crazy idea”</a:t>
            </a:r>
          </a:p>
        </p:txBody>
      </p:sp>
      <p:sp>
        <p:nvSpPr>
          <p:cNvPr id="8" name="TextBox 7">
            <a:extLst>
              <a:ext uri="{FF2B5EF4-FFF2-40B4-BE49-F238E27FC236}">
                <a16:creationId xmlns:a16="http://schemas.microsoft.com/office/drawing/2014/main" id="{E2C4F44B-C5A8-654A-AF22-690365A287D0}"/>
              </a:ext>
            </a:extLst>
          </p:cNvPr>
          <p:cNvSpPr txBox="1"/>
          <p:nvPr/>
        </p:nvSpPr>
        <p:spPr>
          <a:xfrm>
            <a:off x="0" y="6211669"/>
            <a:ext cx="6096000" cy="646331"/>
          </a:xfrm>
          <a:prstGeom prst="rect">
            <a:avLst/>
          </a:prstGeom>
          <a:noFill/>
        </p:spPr>
        <p:txBody>
          <a:bodyPr wrap="square" rtlCol="0">
            <a:spAutoFit/>
          </a:bodyPr>
          <a:lstStyle/>
          <a:p>
            <a:r>
              <a:rPr lang="en-US" dirty="0">
                <a:effectLst/>
              </a:rPr>
              <a:t>N. T. Vogelstein Fred, “Inside Facebook’s Two Years of Hell,” </a:t>
            </a:r>
            <a:r>
              <a:rPr lang="en-US" i="1" dirty="0">
                <a:effectLst/>
              </a:rPr>
              <a:t>Wired</a:t>
            </a:r>
            <a:r>
              <a:rPr lang="en-US" dirty="0">
                <a:effectLst/>
              </a:rPr>
              <a:t>, 12-Feb-2018.</a:t>
            </a:r>
          </a:p>
        </p:txBody>
      </p:sp>
      <p:pic>
        <p:nvPicPr>
          <p:cNvPr id="1026" name="Picture 2" descr="https://media.wired.com/photos/5a6fa5c94d246a74a9253295/master/w_2370,c_limit/0318-WI-FFFACE-02_sq.jpg">
            <a:extLst>
              <a:ext uri="{FF2B5EF4-FFF2-40B4-BE49-F238E27FC236}">
                <a16:creationId xmlns:a16="http://schemas.microsoft.com/office/drawing/2014/main" id="{676BCF61-8905-6743-9316-5A92DDDBB6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49108" y="-46892"/>
            <a:ext cx="6096000" cy="8178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87474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9BD81-42E4-B74F-B3FC-60C35B8585D6}"/>
              </a:ext>
            </a:extLst>
          </p:cNvPr>
          <p:cNvSpPr>
            <a:spLocks noGrp="1"/>
          </p:cNvSpPr>
          <p:nvPr>
            <p:ph type="title"/>
          </p:nvPr>
        </p:nvSpPr>
        <p:spPr>
          <a:xfrm>
            <a:off x="527304" y="1535557"/>
            <a:ext cx="3569208" cy="2890139"/>
          </a:xfrm>
        </p:spPr>
        <p:txBody>
          <a:bodyPr/>
          <a:lstStyle/>
          <a:p>
            <a:r>
              <a:rPr lang="en-US" dirty="0"/>
              <a:t>A fourth response to</a:t>
            </a:r>
            <a:br>
              <a:rPr lang="en-US" dirty="0"/>
            </a:br>
            <a:r>
              <a:rPr lang="en-US" dirty="0"/>
              <a:t>questions of:</a:t>
            </a:r>
          </a:p>
        </p:txBody>
      </p:sp>
      <p:sp>
        <p:nvSpPr>
          <p:cNvPr id="3" name="Content Placeholder 2">
            <a:extLst>
              <a:ext uri="{FF2B5EF4-FFF2-40B4-BE49-F238E27FC236}">
                <a16:creationId xmlns:a16="http://schemas.microsoft.com/office/drawing/2014/main" id="{B96A76A2-2BEA-3441-B2FF-B71A9A6E93FA}"/>
              </a:ext>
            </a:extLst>
          </p:cNvPr>
          <p:cNvSpPr>
            <a:spLocks noGrp="1"/>
          </p:cNvSpPr>
          <p:nvPr>
            <p:ph idx="1"/>
          </p:nvPr>
        </p:nvSpPr>
        <p:spPr>
          <a:xfrm>
            <a:off x="4681728" y="1535557"/>
            <a:ext cx="4605528" cy="4351338"/>
          </a:xfrm>
        </p:spPr>
        <p:txBody>
          <a:bodyPr>
            <a:normAutofit lnSpcReduction="10000"/>
          </a:bodyPr>
          <a:lstStyle/>
          <a:p>
            <a:pPr marL="0" indent="0">
              <a:buNone/>
            </a:pPr>
            <a:r>
              <a:rPr lang="en-US" dirty="0"/>
              <a:t>Ownership</a:t>
            </a:r>
          </a:p>
          <a:p>
            <a:pPr marL="0" indent="0">
              <a:buNone/>
            </a:pPr>
            <a:r>
              <a:rPr lang="en-US" dirty="0"/>
              <a:t>Responsibility</a:t>
            </a:r>
          </a:p>
          <a:p>
            <a:pPr marL="0" indent="0">
              <a:buNone/>
            </a:pPr>
            <a:r>
              <a:rPr lang="en-US" dirty="0"/>
              <a:t>Accountability</a:t>
            </a:r>
          </a:p>
          <a:p>
            <a:pPr marL="0" indent="0">
              <a:buNone/>
            </a:pPr>
            <a:r>
              <a:rPr lang="en-US" dirty="0"/>
              <a:t>Access</a:t>
            </a:r>
          </a:p>
          <a:p>
            <a:pPr marL="0" indent="0">
              <a:buNone/>
            </a:pPr>
            <a:r>
              <a:rPr lang="en-US" dirty="0"/>
              <a:t>Fairness</a:t>
            </a:r>
          </a:p>
          <a:p>
            <a:pPr marL="0" indent="0">
              <a:buNone/>
            </a:pPr>
            <a:r>
              <a:rPr lang="en-US" dirty="0"/>
              <a:t>Decision rights</a:t>
            </a:r>
          </a:p>
          <a:p>
            <a:pPr marL="0" indent="0">
              <a:buNone/>
            </a:pPr>
            <a:r>
              <a:rPr lang="en-US" dirty="0"/>
              <a:t>Technological determinism</a:t>
            </a:r>
          </a:p>
          <a:p>
            <a:pPr marL="0" indent="0">
              <a:buNone/>
            </a:pPr>
            <a:r>
              <a:rPr lang="en-US" dirty="0"/>
              <a:t>Socio-technical systems</a:t>
            </a:r>
          </a:p>
          <a:p>
            <a:pPr marL="0" indent="0">
              <a:buNone/>
            </a:pPr>
            <a:r>
              <a:rPr lang="en-US" dirty="0"/>
              <a:t>…</a:t>
            </a:r>
          </a:p>
        </p:txBody>
      </p:sp>
    </p:spTree>
    <p:extLst>
      <p:ext uri="{BB962C8B-B14F-4D97-AF65-F5344CB8AC3E}">
        <p14:creationId xmlns:p14="http://schemas.microsoft.com/office/powerpoint/2010/main" val="36935956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A90F00-12B6-6D4A-A3D4-C65952E1CD56}"/>
              </a:ext>
            </a:extLst>
          </p:cNvPr>
          <p:cNvSpPr>
            <a:spLocks noGrp="1"/>
          </p:cNvSpPr>
          <p:nvPr>
            <p:ph type="title"/>
          </p:nvPr>
        </p:nvSpPr>
        <p:spPr>
          <a:xfrm>
            <a:off x="686378" y="2002631"/>
            <a:ext cx="3386859" cy="2852737"/>
          </a:xfrm>
        </p:spPr>
        <p:txBody>
          <a:bodyPr>
            <a:normAutofit fontScale="90000"/>
          </a:bodyPr>
          <a:lstStyle/>
          <a:p>
            <a:r>
              <a:rPr lang="en-US" dirty="0">
                <a:solidFill>
                  <a:schemeClr val="tx1">
                    <a:lumMod val="50000"/>
                    <a:lumOff val="50000"/>
                  </a:schemeClr>
                </a:solidFill>
              </a:rPr>
              <a:t>Framing </a:t>
            </a:r>
            <a:br>
              <a:rPr lang="en-US" dirty="0">
                <a:solidFill>
                  <a:schemeClr val="tx1">
                    <a:lumMod val="50000"/>
                    <a:lumOff val="50000"/>
                  </a:schemeClr>
                </a:solidFill>
              </a:rPr>
            </a:br>
            <a:r>
              <a:rPr lang="en-US" dirty="0">
                <a:solidFill>
                  <a:schemeClr val="tx1">
                    <a:lumMod val="50000"/>
                    <a:lumOff val="50000"/>
                  </a:schemeClr>
                </a:solidFill>
              </a:rPr>
              <a:t>History</a:t>
            </a:r>
            <a:br>
              <a:rPr lang="en-US" dirty="0">
                <a:solidFill>
                  <a:schemeClr val="tx1">
                    <a:lumMod val="50000"/>
                    <a:lumOff val="50000"/>
                  </a:schemeClr>
                </a:solidFill>
              </a:rPr>
            </a:br>
            <a:r>
              <a:rPr lang="en-US" dirty="0">
                <a:solidFill>
                  <a:schemeClr val="tx1">
                    <a:lumMod val="50000"/>
                    <a:lumOff val="50000"/>
                  </a:schemeClr>
                </a:solidFill>
              </a:rPr>
              <a:t>Now</a:t>
            </a:r>
            <a:br>
              <a:rPr lang="en-US" dirty="0">
                <a:solidFill>
                  <a:schemeClr val="tx1">
                    <a:lumMod val="50000"/>
                    <a:lumOff val="50000"/>
                  </a:schemeClr>
                </a:solidFill>
              </a:rPr>
            </a:br>
            <a:r>
              <a:rPr lang="en-US" dirty="0"/>
              <a:t>Direction</a:t>
            </a:r>
          </a:p>
        </p:txBody>
      </p:sp>
    </p:spTree>
    <p:extLst>
      <p:ext uri="{BB962C8B-B14F-4D97-AF65-F5344CB8AC3E}">
        <p14:creationId xmlns:p14="http://schemas.microsoft.com/office/powerpoint/2010/main" val="22719591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1196763-10C9-704B-ABF4-74116DB91E91}"/>
              </a:ext>
            </a:extLst>
          </p:cNvPr>
          <p:cNvSpPr txBox="1"/>
          <p:nvPr/>
        </p:nvSpPr>
        <p:spPr>
          <a:xfrm>
            <a:off x="7596554" y="0"/>
            <a:ext cx="4782912" cy="369332"/>
          </a:xfrm>
          <a:prstGeom prst="rect">
            <a:avLst/>
          </a:prstGeom>
          <a:noFill/>
        </p:spPr>
        <p:txBody>
          <a:bodyPr wrap="none" rtlCol="0">
            <a:spAutoFit/>
          </a:bodyPr>
          <a:lstStyle/>
          <a:p>
            <a:r>
              <a:rPr lang="en-US" dirty="0"/>
              <a:t>Icons made </a:t>
            </a:r>
            <a:r>
              <a:rPr lang="en-US" dirty="0" err="1"/>
              <a:t>Freepik</a:t>
            </a:r>
            <a:r>
              <a:rPr lang="en-US" dirty="0"/>
              <a:t>  https://</a:t>
            </a:r>
            <a:r>
              <a:rPr lang="en-US" dirty="0" err="1"/>
              <a:t>www.flaticon.com</a:t>
            </a:r>
            <a:endParaRPr lang="en-US" dirty="0"/>
          </a:p>
        </p:txBody>
      </p:sp>
      <p:pic>
        <p:nvPicPr>
          <p:cNvPr id="11" name="Graphic 10">
            <a:extLst>
              <a:ext uri="{FF2B5EF4-FFF2-40B4-BE49-F238E27FC236}">
                <a16:creationId xmlns:a16="http://schemas.microsoft.com/office/drawing/2014/main" id="{1BAF1E92-EBB8-DC49-A741-4976D5BEE5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25108" y="1858108"/>
            <a:ext cx="3141784" cy="3141784"/>
          </a:xfrm>
          <a:prstGeom prst="rect">
            <a:avLst/>
          </a:prstGeom>
        </p:spPr>
      </p:pic>
      <p:sp>
        <p:nvSpPr>
          <p:cNvPr id="14" name="TextBox 13">
            <a:extLst>
              <a:ext uri="{FF2B5EF4-FFF2-40B4-BE49-F238E27FC236}">
                <a16:creationId xmlns:a16="http://schemas.microsoft.com/office/drawing/2014/main" id="{109FA40C-7544-3442-A768-165602606F21}"/>
              </a:ext>
            </a:extLst>
          </p:cNvPr>
          <p:cNvSpPr txBox="1"/>
          <p:nvPr/>
        </p:nvSpPr>
        <p:spPr>
          <a:xfrm>
            <a:off x="493072" y="2322236"/>
            <a:ext cx="2616909" cy="2677656"/>
          </a:xfrm>
          <a:prstGeom prst="rect">
            <a:avLst/>
          </a:prstGeom>
          <a:noFill/>
        </p:spPr>
        <p:txBody>
          <a:bodyPr wrap="square" rtlCol="0">
            <a:spAutoFit/>
          </a:bodyPr>
          <a:lstStyle/>
          <a:p>
            <a:r>
              <a:rPr lang="en-US" sz="2800" dirty="0"/>
              <a:t> </a:t>
            </a:r>
          </a:p>
          <a:p>
            <a:r>
              <a:rPr lang="en-US" sz="2800" dirty="0"/>
              <a:t> </a:t>
            </a:r>
          </a:p>
          <a:p>
            <a:r>
              <a:rPr lang="en-US" sz="2800" dirty="0"/>
              <a:t>ethics</a:t>
            </a:r>
          </a:p>
          <a:p>
            <a:r>
              <a:rPr lang="en-US" sz="2800" dirty="0"/>
              <a:t> </a:t>
            </a:r>
          </a:p>
          <a:p>
            <a:r>
              <a:rPr lang="en-US" sz="2800" dirty="0"/>
              <a:t> </a:t>
            </a:r>
          </a:p>
          <a:p>
            <a:r>
              <a:rPr lang="en-US" sz="2800" dirty="0"/>
              <a:t> </a:t>
            </a:r>
          </a:p>
        </p:txBody>
      </p:sp>
    </p:spTree>
    <p:extLst>
      <p:ext uri="{BB962C8B-B14F-4D97-AF65-F5344CB8AC3E}">
        <p14:creationId xmlns:p14="http://schemas.microsoft.com/office/powerpoint/2010/main" val="7654779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061D994-6D98-FF4B-9EF8-CE4165C1831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25108" y="3331029"/>
            <a:ext cx="905606" cy="914402"/>
          </a:xfrm>
          <a:prstGeom prst="rect">
            <a:avLst/>
          </a:prstGeom>
        </p:spPr>
      </p:pic>
      <p:pic>
        <p:nvPicPr>
          <p:cNvPr id="3" name="Graphic 2">
            <a:extLst>
              <a:ext uri="{FF2B5EF4-FFF2-40B4-BE49-F238E27FC236}">
                <a16:creationId xmlns:a16="http://schemas.microsoft.com/office/drawing/2014/main" id="{C43B8795-194F-4345-9F44-42BC526DDA9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4237892" y="2514599"/>
            <a:ext cx="1828800" cy="1828801"/>
          </a:xfrm>
          <a:prstGeom prst="rect">
            <a:avLst/>
          </a:prstGeom>
        </p:spPr>
      </p:pic>
      <p:pic>
        <p:nvPicPr>
          <p:cNvPr id="13" name="Graphic 12">
            <a:extLst>
              <a:ext uri="{FF2B5EF4-FFF2-40B4-BE49-F238E27FC236}">
                <a16:creationId xmlns:a16="http://schemas.microsoft.com/office/drawing/2014/main" id="{73ADF4C6-3280-214C-9BFC-82BA187AD82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082380" y="1956079"/>
            <a:ext cx="2738803" cy="2743202"/>
          </a:xfrm>
          <a:prstGeom prst="rect">
            <a:avLst/>
          </a:prstGeom>
        </p:spPr>
      </p:pic>
      <p:pic>
        <p:nvPicPr>
          <p:cNvPr id="14" name="Graphic 13">
            <a:extLst>
              <a:ext uri="{FF2B5EF4-FFF2-40B4-BE49-F238E27FC236}">
                <a16:creationId xmlns:a16="http://schemas.microsoft.com/office/drawing/2014/main" id="{259E36BC-51FC-C54E-967D-8682B0702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4466493" y="1767253"/>
            <a:ext cx="3200399" cy="3200401"/>
          </a:xfrm>
          <a:prstGeom prst="rect">
            <a:avLst/>
          </a:prstGeom>
        </p:spPr>
      </p:pic>
      <p:sp>
        <p:nvSpPr>
          <p:cNvPr id="9" name="TextBox 8">
            <a:extLst>
              <a:ext uri="{FF2B5EF4-FFF2-40B4-BE49-F238E27FC236}">
                <a16:creationId xmlns:a16="http://schemas.microsoft.com/office/drawing/2014/main" id="{31196763-10C9-704B-ABF4-74116DB91E91}"/>
              </a:ext>
            </a:extLst>
          </p:cNvPr>
          <p:cNvSpPr txBox="1"/>
          <p:nvPr/>
        </p:nvSpPr>
        <p:spPr>
          <a:xfrm>
            <a:off x="7596554" y="0"/>
            <a:ext cx="4782912" cy="369332"/>
          </a:xfrm>
          <a:prstGeom prst="rect">
            <a:avLst/>
          </a:prstGeom>
          <a:noFill/>
        </p:spPr>
        <p:txBody>
          <a:bodyPr wrap="none" rtlCol="0">
            <a:spAutoFit/>
          </a:bodyPr>
          <a:lstStyle/>
          <a:p>
            <a:r>
              <a:rPr lang="en-US" dirty="0"/>
              <a:t>Icons made </a:t>
            </a:r>
            <a:r>
              <a:rPr lang="en-US" dirty="0" err="1"/>
              <a:t>Freepik</a:t>
            </a:r>
            <a:r>
              <a:rPr lang="en-US" dirty="0"/>
              <a:t>  https://</a:t>
            </a:r>
            <a:r>
              <a:rPr lang="en-US" dirty="0" err="1"/>
              <a:t>www.flaticon.com</a:t>
            </a:r>
            <a:endParaRPr lang="en-US" dirty="0"/>
          </a:p>
        </p:txBody>
      </p:sp>
      <p:pic>
        <p:nvPicPr>
          <p:cNvPr id="16" name="Graphic 15">
            <a:extLst>
              <a:ext uri="{FF2B5EF4-FFF2-40B4-BE49-F238E27FC236}">
                <a16:creationId xmlns:a16="http://schemas.microsoft.com/office/drawing/2014/main" id="{0A7A59AA-DC9F-FA4F-AAB7-69B64E435E5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525108" y="1858108"/>
            <a:ext cx="3141784" cy="3141784"/>
          </a:xfrm>
          <a:prstGeom prst="rect">
            <a:avLst/>
          </a:prstGeom>
        </p:spPr>
      </p:pic>
      <p:sp>
        <p:nvSpPr>
          <p:cNvPr id="17" name="TextBox 16">
            <a:extLst>
              <a:ext uri="{FF2B5EF4-FFF2-40B4-BE49-F238E27FC236}">
                <a16:creationId xmlns:a16="http://schemas.microsoft.com/office/drawing/2014/main" id="{296A0D5E-407E-7148-BB0F-EEF3AAEED4E8}"/>
              </a:ext>
            </a:extLst>
          </p:cNvPr>
          <p:cNvSpPr txBox="1"/>
          <p:nvPr/>
        </p:nvSpPr>
        <p:spPr>
          <a:xfrm>
            <a:off x="493072" y="2322236"/>
            <a:ext cx="2616909" cy="2677656"/>
          </a:xfrm>
          <a:prstGeom prst="rect">
            <a:avLst/>
          </a:prstGeom>
          <a:noFill/>
        </p:spPr>
        <p:txBody>
          <a:bodyPr wrap="square" rtlCol="0">
            <a:spAutoFit/>
          </a:bodyPr>
          <a:lstStyle/>
          <a:p>
            <a:r>
              <a:rPr lang="en-US" sz="2800" dirty="0"/>
              <a:t>market forces</a:t>
            </a:r>
          </a:p>
          <a:p>
            <a:r>
              <a:rPr lang="en-US" sz="2800" dirty="0"/>
              <a:t>activism</a:t>
            </a:r>
          </a:p>
          <a:p>
            <a:r>
              <a:rPr lang="en-US" sz="2800" dirty="0"/>
              <a:t>ethics</a:t>
            </a:r>
          </a:p>
          <a:p>
            <a:r>
              <a:rPr lang="en-US" sz="2800" dirty="0"/>
              <a:t>regulation</a:t>
            </a:r>
          </a:p>
          <a:p>
            <a:r>
              <a:rPr lang="en-US" sz="2800" dirty="0"/>
              <a:t>education</a:t>
            </a:r>
          </a:p>
          <a:p>
            <a:r>
              <a:rPr lang="en-US" sz="2800" dirty="0"/>
              <a:t>tech. capability</a:t>
            </a:r>
          </a:p>
        </p:txBody>
      </p:sp>
    </p:spTree>
    <p:extLst>
      <p:ext uri="{BB962C8B-B14F-4D97-AF65-F5344CB8AC3E}">
        <p14:creationId xmlns:p14="http://schemas.microsoft.com/office/powerpoint/2010/main" val="30786605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4061D994-6D98-FF4B-9EF8-CE4165C1831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25108" y="3331029"/>
            <a:ext cx="905606" cy="914402"/>
          </a:xfrm>
          <a:prstGeom prst="rect">
            <a:avLst/>
          </a:prstGeom>
        </p:spPr>
      </p:pic>
      <p:pic>
        <p:nvPicPr>
          <p:cNvPr id="3" name="Graphic 2">
            <a:extLst>
              <a:ext uri="{FF2B5EF4-FFF2-40B4-BE49-F238E27FC236}">
                <a16:creationId xmlns:a16="http://schemas.microsoft.com/office/drawing/2014/main" id="{C43B8795-194F-4345-9F44-42BC526DDA9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4237892" y="2514599"/>
            <a:ext cx="1828800" cy="1828801"/>
          </a:xfrm>
          <a:prstGeom prst="rect">
            <a:avLst/>
          </a:prstGeom>
        </p:spPr>
      </p:pic>
      <p:pic>
        <p:nvPicPr>
          <p:cNvPr id="13" name="Graphic 12">
            <a:extLst>
              <a:ext uri="{FF2B5EF4-FFF2-40B4-BE49-F238E27FC236}">
                <a16:creationId xmlns:a16="http://schemas.microsoft.com/office/drawing/2014/main" id="{73ADF4C6-3280-214C-9BFC-82BA187AD82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082380" y="1956079"/>
            <a:ext cx="2738803" cy="2743202"/>
          </a:xfrm>
          <a:prstGeom prst="rect">
            <a:avLst/>
          </a:prstGeom>
        </p:spPr>
      </p:pic>
      <p:pic>
        <p:nvPicPr>
          <p:cNvPr id="14" name="Graphic 13">
            <a:extLst>
              <a:ext uri="{FF2B5EF4-FFF2-40B4-BE49-F238E27FC236}">
                <a16:creationId xmlns:a16="http://schemas.microsoft.com/office/drawing/2014/main" id="{259E36BC-51FC-C54E-967D-8682B0702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4466493" y="1767253"/>
            <a:ext cx="3200399" cy="3200401"/>
          </a:xfrm>
          <a:prstGeom prst="rect">
            <a:avLst/>
          </a:prstGeom>
        </p:spPr>
      </p:pic>
      <p:sp>
        <p:nvSpPr>
          <p:cNvPr id="9" name="TextBox 8">
            <a:extLst>
              <a:ext uri="{FF2B5EF4-FFF2-40B4-BE49-F238E27FC236}">
                <a16:creationId xmlns:a16="http://schemas.microsoft.com/office/drawing/2014/main" id="{31196763-10C9-704B-ABF4-74116DB91E91}"/>
              </a:ext>
            </a:extLst>
          </p:cNvPr>
          <p:cNvSpPr txBox="1"/>
          <p:nvPr/>
        </p:nvSpPr>
        <p:spPr>
          <a:xfrm>
            <a:off x="7596554" y="0"/>
            <a:ext cx="4782912" cy="369332"/>
          </a:xfrm>
          <a:prstGeom prst="rect">
            <a:avLst/>
          </a:prstGeom>
          <a:noFill/>
        </p:spPr>
        <p:txBody>
          <a:bodyPr wrap="none" rtlCol="0">
            <a:spAutoFit/>
          </a:bodyPr>
          <a:lstStyle/>
          <a:p>
            <a:r>
              <a:rPr lang="en-US" dirty="0"/>
              <a:t>Icons made </a:t>
            </a:r>
            <a:r>
              <a:rPr lang="en-US" dirty="0" err="1"/>
              <a:t>Freepik</a:t>
            </a:r>
            <a:r>
              <a:rPr lang="en-US" dirty="0"/>
              <a:t>  https://</a:t>
            </a:r>
            <a:r>
              <a:rPr lang="en-US" dirty="0" err="1"/>
              <a:t>www.flaticon.com</a:t>
            </a:r>
            <a:endParaRPr lang="en-US" dirty="0"/>
          </a:p>
        </p:txBody>
      </p:sp>
      <p:pic>
        <p:nvPicPr>
          <p:cNvPr id="16" name="Graphic 15">
            <a:extLst>
              <a:ext uri="{FF2B5EF4-FFF2-40B4-BE49-F238E27FC236}">
                <a16:creationId xmlns:a16="http://schemas.microsoft.com/office/drawing/2014/main" id="{0A7A59AA-DC9F-FA4F-AAB7-69B64E435E5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525108" y="1858108"/>
            <a:ext cx="3141784" cy="3141784"/>
          </a:xfrm>
          <a:prstGeom prst="rect">
            <a:avLst/>
          </a:prstGeom>
        </p:spPr>
      </p:pic>
      <p:sp>
        <p:nvSpPr>
          <p:cNvPr id="10" name="TextBox 9">
            <a:extLst>
              <a:ext uri="{FF2B5EF4-FFF2-40B4-BE49-F238E27FC236}">
                <a16:creationId xmlns:a16="http://schemas.microsoft.com/office/drawing/2014/main" id="{6C78374D-D7B1-9E41-A02C-B6FF1896C43F}"/>
              </a:ext>
            </a:extLst>
          </p:cNvPr>
          <p:cNvSpPr txBox="1"/>
          <p:nvPr/>
        </p:nvSpPr>
        <p:spPr>
          <a:xfrm>
            <a:off x="493072" y="2322236"/>
            <a:ext cx="2616909" cy="2677656"/>
          </a:xfrm>
          <a:prstGeom prst="rect">
            <a:avLst/>
          </a:prstGeom>
          <a:noFill/>
        </p:spPr>
        <p:txBody>
          <a:bodyPr wrap="square" rtlCol="0">
            <a:spAutoFit/>
          </a:bodyPr>
          <a:lstStyle/>
          <a:p>
            <a:r>
              <a:rPr lang="en-US" sz="2800" dirty="0"/>
              <a:t>market forces</a:t>
            </a:r>
          </a:p>
          <a:p>
            <a:r>
              <a:rPr lang="en-US" sz="2800" dirty="0"/>
              <a:t>activism</a:t>
            </a:r>
          </a:p>
          <a:p>
            <a:r>
              <a:rPr lang="en-US" sz="2800" dirty="0"/>
              <a:t> </a:t>
            </a:r>
          </a:p>
          <a:p>
            <a:r>
              <a:rPr lang="en-US" sz="2800" dirty="0"/>
              <a:t>regulation</a:t>
            </a:r>
          </a:p>
          <a:p>
            <a:r>
              <a:rPr lang="en-US" sz="2800" dirty="0"/>
              <a:t>education</a:t>
            </a:r>
          </a:p>
          <a:p>
            <a:r>
              <a:rPr lang="en-US" sz="2800" dirty="0"/>
              <a:t>tech. capability</a:t>
            </a:r>
          </a:p>
        </p:txBody>
      </p:sp>
      <p:sp>
        <p:nvSpPr>
          <p:cNvPr id="11" name="TextBox 10">
            <a:extLst>
              <a:ext uri="{FF2B5EF4-FFF2-40B4-BE49-F238E27FC236}">
                <a16:creationId xmlns:a16="http://schemas.microsoft.com/office/drawing/2014/main" id="{302FCF36-199B-3245-90F7-59B85F5A5F9C}"/>
              </a:ext>
            </a:extLst>
          </p:cNvPr>
          <p:cNvSpPr txBox="1"/>
          <p:nvPr/>
        </p:nvSpPr>
        <p:spPr>
          <a:xfrm>
            <a:off x="422582" y="2604405"/>
            <a:ext cx="3200399" cy="1446550"/>
          </a:xfrm>
          <a:prstGeom prst="rect">
            <a:avLst/>
          </a:prstGeom>
          <a:noFill/>
        </p:spPr>
        <p:txBody>
          <a:bodyPr wrap="square" rtlCol="0">
            <a:spAutoFit/>
          </a:bodyPr>
          <a:lstStyle/>
          <a:p>
            <a:r>
              <a:rPr lang="en-US" sz="8800" dirty="0"/>
              <a:t>ethics</a:t>
            </a:r>
          </a:p>
        </p:txBody>
      </p:sp>
    </p:spTree>
    <p:extLst>
      <p:ext uri="{BB962C8B-B14F-4D97-AF65-F5344CB8AC3E}">
        <p14:creationId xmlns:p14="http://schemas.microsoft.com/office/powerpoint/2010/main" val="26900626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a:extLst>
              <a:ext uri="{FF2B5EF4-FFF2-40B4-BE49-F238E27FC236}">
                <a16:creationId xmlns:a16="http://schemas.microsoft.com/office/drawing/2014/main" id="{0A7A59AA-DC9F-FA4F-AAB7-69B64E435E5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37379" y="3327680"/>
            <a:ext cx="914402" cy="914402"/>
          </a:xfrm>
          <a:prstGeom prst="rect">
            <a:avLst/>
          </a:prstGeom>
        </p:spPr>
      </p:pic>
      <p:pic>
        <p:nvPicPr>
          <p:cNvPr id="3" name="Graphic 2">
            <a:extLst>
              <a:ext uri="{FF2B5EF4-FFF2-40B4-BE49-F238E27FC236}">
                <a16:creationId xmlns:a16="http://schemas.microsoft.com/office/drawing/2014/main" id="{C43B8795-194F-4345-9F44-42BC526DDA9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flipH="1">
            <a:off x="4237892" y="2514599"/>
            <a:ext cx="1828800" cy="1828801"/>
          </a:xfrm>
          <a:prstGeom prst="rect">
            <a:avLst/>
          </a:prstGeom>
        </p:spPr>
      </p:pic>
      <p:pic>
        <p:nvPicPr>
          <p:cNvPr id="13" name="Graphic 12">
            <a:extLst>
              <a:ext uri="{FF2B5EF4-FFF2-40B4-BE49-F238E27FC236}">
                <a16:creationId xmlns:a16="http://schemas.microsoft.com/office/drawing/2014/main" id="{73ADF4C6-3280-214C-9BFC-82BA187AD82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082380" y="1956079"/>
            <a:ext cx="2738803" cy="2743202"/>
          </a:xfrm>
          <a:prstGeom prst="rect">
            <a:avLst/>
          </a:prstGeom>
        </p:spPr>
      </p:pic>
      <p:pic>
        <p:nvPicPr>
          <p:cNvPr id="14" name="Graphic 13">
            <a:extLst>
              <a:ext uri="{FF2B5EF4-FFF2-40B4-BE49-F238E27FC236}">
                <a16:creationId xmlns:a16="http://schemas.microsoft.com/office/drawing/2014/main" id="{259E36BC-51FC-C54E-967D-8682B07026B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flipH="1">
            <a:off x="4466493" y="1767253"/>
            <a:ext cx="3200399" cy="3200401"/>
          </a:xfrm>
          <a:prstGeom prst="rect">
            <a:avLst/>
          </a:prstGeom>
        </p:spPr>
      </p:pic>
      <p:sp>
        <p:nvSpPr>
          <p:cNvPr id="9" name="TextBox 8">
            <a:extLst>
              <a:ext uri="{FF2B5EF4-FFF2-40B4-BE49-F238E27FC236}">
                <a16:creationId xmlns:a16="http://schemas.microsoft.com/office/drawing/2014/main" id="{31196763-10C9-704B-ABF4-74116DB91E91}"/>
              </a:ext>
            </a:extLst>
          </p:cNvPr>
          <p:cNvSpPr txBox="1"/>
          <p:nvPr/>
        </p:nvSpPr>
        <p:spPr>
          <a:xfrm>
            <a:off x="7596554" y="0"/>
            <a:ext cx="4782912" cy="369332"/>
          </a:xfrm>
          <a:prstGeom prst="rect">
            <a:avLst/>
          </a:prstGeom>
          <a:noFill/>
        </p:spPr>
        <p:txBody>
          <a:bodyPr wrap="none" rtlCol="0">
            <a:spAutoFit/>
          </a:bodyPr>
          <a:lstStyle/>
          <a:p>
            <a:r>
              <a:rPr lang="en-US" dirty="0"/>
              <a:t>Icons made </a:t>
            </a:r>
            <a:r>
              <a:rPr lang="en-US" dirty="0" err="1"/>
              <a:t>Freepik</a:t>
            </a:r>
            <a:r>
              <a:rPr lang="en-US" dirty="0"/>
              <a:t>  https://</a:t>
            </a:r>
            <a:r>
              <a:rPr lang="en-US" dirty="0" err="1"/>
              <a:t>www.flaticon.com</a:t>
            </a:r>
            <a:endParaRPr lang="en-US" dirty="0"/>
          </a:p>
        </p:txBody>
      </p:sp>
      <p:pic>
        <p:nvPicPr>
          <p:cNvPr id="12" name="Graphic 11">
            <a:extLst>
              <a:ext uri="{FF2B5EF4-FFF2-40B4-BE49-F238E27FC236}">
                <a16:creationId xmlns:a16="http://schemas.microsoft.com/office/drawing/2014/main" id="{4061D994-6D98-FF4B-9EF8-CE4165C1831C}"/>
              </a:ext>
            </a:extLst>
          </p:cNvPr>
          <p:cNvPicPr>
            <a:picLocks/>
          </p:cNvPicPr>
          <p:nvPr/>
        </p:nvPicPr>
        <p:blipFill>
          <a:blip r:embed="rId5">
            <a:extLst>
              <a:ext uri="{96DAC541-7B7A-43D3-8B79-37D633B846F1}">
                <asvg:svgBlip xmlns:asvg="http://schemas.microsoft.com/office/drawing/2016/SVG/main" r:embed="rId6"/>
              </a:ext>
            </a:extLst>
          </a:blip>
          <a:stretch>
            <a:fillRect/>
          </a:stretch>
        </p:blipFill>
        <p:spPr>
          <a:xfrm>
            <a:off x="4523232" y="1822118"/>
            <a:ext cx="3145536" cy="3145536"/>
          </a:xfrm>
          <a:prstGeom prst="rect">
            <a:avLst/>
          </a:prstGeom>
        </p:spPr>
      </p:pic>
      <p:sp>
        <p:nvSpPr>
          <p:cNvPr id="8" name="TextBox 7">
            <a:extLst>
              <a:ext uri="{FF2B5EF4-FFF2-40B4-BE49-F238E27FC236}">
                <a16:creationId xmlns:a16="http://schemas.microsoft.com/office/drawing/2014/main" id="{78FCD2BB-7489-C14D-94D5-FA1F4C8462CE}"/>
              </a:ext>
            </a:extLst>
          </p:cNvPr>
          <p:cNvSpPr txBox="1"/>
          <p:nvPr/>
        </p:nvSpPr>
        <p:spPr>
          <a:xfrm>
            <a:off x="493072" y="2322236"/>
            <a:ext cx="2616909" cy="2677656"/>
          </a:xfrm>
          <a:prstGeom prst="rect">
            <a:avLst/>
          </a:prstGeom>
          <a:noFill/>
        </p:spPr>
        <p:txBody>
          <a:bodyPr wrap="square" rtlCol="0">
            <a:spAutoFit/>
          </a:bodyPr>
          <a:lstStyle/>
          <a:p>
            <a:r>
              <a:rPr lang="en-US" sz="2800" dirty="0"/>
              <a:t>market forces</a:t>
            </a:r>
          </a:p>
          <a:p>
            <a:r>
              <a:rPr lang="en-US" sz="2800" dirty="0"/>
              <a:t>activism</a:t>
            </a:r>
          </a:p>
          <a:p>
            <a:r>
              <a:rPr lang="en-US" sz="2800" dirty="0"/>
              <a:t> </a:t>
            </a:r>
          </a:p>
          <a:p>
            <a:r>
              <a:rPr lang="en-US" sz="2800" dirty="0"/>
              <a:t>regulation</a:t>
            </a:r>
          </a:p>
          <a:p>
            <a:r>
              <a:rPr lang="en-US" sz="2800" dirty="0"/>
              <a:t>education</a:t>
            </a:r>
          </a:p>
          <a:p>
            <a:r>
              <a:rPr lang="en-US" sz="2800" dirty="0"/>
              <a:t>tech. capability</a:t>
            </a:r>
          </a:p>
        </p:txBody>
      </p:sp>
      <p:sp>
        <p:nvSpPr>
          <p:cNvPr id="2" name="TextBox 1">
            <a:extLst>
              <a:ext uri="{FF2B5EF4-FFF2-40B4-BE49-F238E27FC236}">
                <a16:creationId xmlns:a16="http://schemas.microsoft.com/office/drawing/2014/main" id="{C77D0C15-0EF5-6D40-8D48-93D0756939FD}"/>
              </a:ext>
            </a:extLst>
          </p:cNvPr>
          <p:cNvSpPr txBox="1"/>
          <p:nvPr/>
        </p:nvSpPr>
        <p:spPr>
          <a:xfrm>
            <a:off x="422582" y="2604405"/>
            <a:ext cx="3200399" cy="1446550"/>
          </a:xfrm>
          <a:prstGeom prst="rect">
            <a:avLst/>
          </a:prstGeom>
          <a:noFill/>
        </p:spPr>
        <p:txBody>
          <a:bodyPr wrap="square" rtlCol="0">
            <a:spAutoFit/>
          </a:bodyPr>
          <a:lstStyle/>
          <a:p>
            <a:r>
              <a:rPr lang="en-US" sz="8800" dirty="0"/>
              <a:t>ethics</a:t>
            </a:r>
          </a:p>
        </p:txBody>
      </p:sp>
    </p:spTree>
    <p:extLst>
      <p:ext uri="{BB962C8B-B14F-4D97-AF65-F5344CB8AC3E}">
        <p14:creationId xmlns:p14="http://schemas.microsoft.com/office/powerpoint/2010/main" val="6034747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26C3D-CBA5-CE44-81F9-D2EA2497BB79}"/>
              </a:ext>
            </a:extLst>
          </p:cNvPr>
          <p:cNvSpPr>
            <a:spLocks noGrp="1"/>
          </p:cNvSpPr>
          <p:nvPr>
            <p:ph type="title"/>
          </p:nvPr>
        </p:nvSpPr>
        <p:spPr>
          <a:xfrm>
            <a:off x="838200" y="1162843"/>
            <a:ext cx="4245864" cy="3976085"/>
          </a:xfrm>
        </p:spPr>
        <p:txBody>
          <a:bodyPr/>
          <a:lstStyle/>
          <a:p>
            <a:r>
              <a:rPr lang="en-US" dirty="0"/>
              <a:t>ethics means exploring agency</a:t>
            </a:r>
          </a:p>
        </p:txBody>
      </p:sp>
      <p:sp>
        <p:nvSpPr>
          <p:cNvPr id="3" name="Content Placeholder 2">
            <a:extLst>
              <a:ext uri="{FF2B5EF4-FFF2-40B4-BE49-F238E27FC236}">
                <a16:creationId xmlns:a16="http://schemas.microsoft.com/office/drawing/2014/main" id="{A74DA141-BAE8-8042-B62F-53EEF2CC5E55}"/>
              </a:ext>
            </a:extLst>
          </p:cNvPr>
          <p:cNvSpPr>
            <a:spLocks noGrp="1"/>
          </p:cNvSpPr>
          <p:nvPr>
            <p:ph idx="1"/>
          </p:nvPr>
        </p:nvSpPr>
        <p:spPr>
          <a:xfrm>
            <a:off x="5084064" y="1343819"/>
            <a:ext cx="6269736" cy="4351338"/>
          </a:xfrm>
        </p:spPr>
        <p:txBody>
          <a:bodyPr/>
          <a:lstStyle/>
          <a:p>
            <a:pPr marL="0" indent="0">
              <a:buNone/>
            </a:pPr>
            <a:r>
              <a:rPr lang="en-US" dirty="0"/>
              <a:t>Speaking out</a:t>
            </a:r>
          </a:p>
          <a:p>
            <a:pPr marL="0" indent="0">
              <a:buNone/>
            </a:pPr>
            <a:r>
              <a:rPr lang="en-US" dirty="0"/>
              <a:t>Choosing employers</a:t>
            </a:r>
          </a:p>
          <a:p>
            <a:pPr marL="0" indent="0">
              <a:buNone/>
            </a:pPr>
            <a:r>
              <a:rPr lang="en-US" dirty="0"/>
              <a:t>Building in constraints</a:t>
            </a:r>
          </a:p>
          <a:p>
            <a:pPr marL="0" indent="0">
              <a:buNone/>
            </a:pPr>
            <a:r>
              <a:rPr lang="en-US" dirty="0"/>
              <a:t>Administrative discretion</a:t>
            </a:r>
          </a:p>
          <a:p>
            <a:pPr marL="0" indent="0">
              <a:buNone/>
            </a:pPr>
            <a:r>
              <a:rPr lang="en-US" dirty="0"/>
              <a:t>Quitting</a:t>
            </a:r>
          </a:p>
          <a:p>
            <a:pPr marL="0" indent="0">
              <a:buNone/>
            </a:pPr>
            <a:r>
              <a:rPr lang="en-US" dirty="0"/>
              <a:t>Boycotting</a:t>
            </a:r>
          </a:p>
          <a:p>
            <a:pPr marL="0" indent="0">
              <a:buNone/>
            </a:pPr>
            <a:r>
              <a:rPr lang="en-US" dirty="0"/>
              <a:t>Petitions and open letters</a:t>
            </a:r>
          </a:p>
          <a:p>
            <a:pPr marL="0" indent="0">
              <a:buNone/>
            </a:pPr>
            <a:endParaRPr lang="en-US" dirty="0"/>
          </a:p>
        </p:txBody>
      </p:sp>
    </p:spTree>
    <p:extLst>
      <p:ext uri="{BB962C8B-B14F-4D97-AF65-F5344CB8AC3E}">
        <p14:creationId xmlns:p14="http://schemas.microsoft.com/office/powerpoint/2010/main" val="37511849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26C3D-CBA5-CE44-81F9-D2EA2497BB79}"/>
              </a:ext>
            </a:extLst>
          </p:cNvPr>
          <p:cNvSpPr>
            <a:spLocks noGrp="1"/>
          </p:cNvSpPr>
          <p:nvPr>
            <p:ph type="title"/>
          </p:nvPr>
        </p:nvSpPr>
        <p:spPr>
          <a:xfrm>
            <a:off x="838200" y="1162843"/>
            <a:ext cx="4245864" cy="3976085"/>
          </a:xfrm>
        </p:spPr>
        <p:txBody>
          <a:bodyPr/>
          <a:lstStyle/>
          <a:p>
            <a:br>
              <a:rPr lang="en-US" dirty="0"/>
            </a:br>
            <a:br>
              <a:rPr lang="en-US" dirty="0"/>
            </a:br>
            <a:r>
              <a:rPr lang="en-US" dirty="0"/>
              <a:t>ethics means exploring agency</a:t>
            </a:r>
            <a:br>
              <a:rPr lang="en-US" dirty="0"/>
            </a:br>
            <a:r>
              <a:rPr lang="en-US" dirty="0"/>
              <a:t>based on one’s values</a:t>
            </a:r>
          </a:p>
        </p:txBody>
      </p:sp>
      <p:sp>
        <p:nvSpPr>
          <p:cNvPr id="3" name="Content Placeholder 2">
            <a:extLst>
              <a:ext uri="{FF2B5EF4-FFF2-40B4-BE49-F238E27FC236}">
                <a16:creationId xmlns:a16="http://schemas.microsoft.com/office/drawing/2014/main" id="{A74DA141-BAE8-8042-B62F-53EEF2CC5E55}"/>
              </a:ext>
            </a:extLst>
          </p:cNvPr>
          <p:cNvSpPr>
            <a:spLocks noGrp="1"/>
          </p:cNvSpPr>
          <p:nvPr>
            <p:ph idx="1"/>
          </p:nvPr>
        </p:nvSpPr>
        <p:spPr>
          <a:xfrm>
            <a:off x="5084064" y="1343819"/>
            <a:ext cx="6269736" cy="4351338"/>
          </a:xfrm>
        </p:spPr>
        <p:txBody>
          <a:bodyPr/>
          <a:lstStyle/>
          <a:p>
            <a:pPr marL="0" indent="0">
              <a:buNone/>
            </a:pPr>
            <a:r>
              <a:rPr lang="en-US" dirty="0"/>
              <a:t>Speaking out</a:t>
            </a:r>
          </a:p>
          <a:p>
            <a:pPr marL="0" indent="0">
              <a:buNone/>
            </a:pPr>
            <a:r>
              <a:rPr lang="en-US" dirty="0"/>
              <a:t>Choosing employers</a:t>
            </a:r>
          </a:p>
          <a:p>
            <a:pPr marL="0" indent="0">
              <a:buNone/>
            </a:pPr>
            <a:r>
              <a:rPr lang="en-US" dirty="0"/>
              <a:t>Building in constraints</a:t>
            </a:r>
          </a:p>
          <a:p>
            <a:pPr marL="0" indent="0">
              <a:buNone/>
            </a:pPr>
            <a:r>
              <a:rPr lang="en-US" dirty="0"/>
              <a:t>Administrative discretion</a:t>
            </a:r>
          </a:p>
          <a:p>
            <a:pPr marL="0" indent="0">
              <a:buNone/>
            </a:pPr>
            <a:r>
              <a:rPr lang="en-US" dirty="0"/>
              <a:t>Quitting</a:t>
            </a:r>
          </a:p>
          <a:p>
            <a:pPr marL="0" indent="0">
              <a:buNone/>
            </a:pPr>
            <a:r>
              <a:rPr lang="en-US" dirty="0"/>
              <a:t>Boycotting</a:t>
            </a:r>
          </a:p>
          <a:p>
            <a:pPr marL="0" indent="0">
              <a:buNone/>
            </a:pPr>
            <a:r>
              <a:rPr lang="en-US" dirty="0"/>
              <a:t>Petitions and open letters</a:t>
            </a:r>
          </a:p>
          <a:p>
            <a:pPr marL="0" indent="0">
              <a:buNone/>
            </a:pPr>
            <a:endParaRPr lang="en-US" dirty="0"/>
          </a:p>
        </p:txBody>
      </p:sp>
    </p:spTree>
    <p:extLst>
      <p:ext uri="{BB962C8B-B14F-4D97-AF65-F5344CB8AC3E}">
        <p14:creationId xmlns:p14="http://schemas.microsoft.com/office/powerpoint/2010/main" val="27318837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61257" y="1175657"/>
            <a:ext cx="3895107" cy="5001306"/>
          </a:xfrm>
        </p:spPr>
        <p:txBody>
          <a:bodyPr>
            <a:normAutofit lnSpcReduction="10000"/>
          </a:bodyPr>
          <a:lstStyle/>
          <a:p>
            <a:pPr marL="0" indent="0">
              <a:buNone/>
            </a:pPr>
            <a:r>
              <a:rPr lang="en-US" sz="3600" dirty="0"/>
              <a:t>Facebook changed</a:t>
            </a:r>
          </a:p>
          <a:p>
            <a:pPr marL="0" indent="0">
              <a:buNone/>
            </a:pPr>
            <a:endParaRPr lang="en-US" dirty="0"/>
          </a:p>
          <a:p>
            <a:pPr marL="0" indent="0">
              <a:buNone/>
            </a:pPr>
            <a:r>
              <a:rPr lang="en-US" dirty="0"/>
              <a:t>Newsfeed algorithm now favors friends more than articles</a:t>
            </a:r>
          </a:p>
          <a:p>
            <a:pPr marL="0" indent="0">
              <a:buNone/>
            </a:pPr>
            <a:endParaRPr lang="en-US" dirty="0"/>
          </a:p>
          <a:p>
            <a:pPr marL="0" indent="0">
              <a:buNone/>
            </a:pPr>
            <a:r>
              <a:rPr lang="en-US" dirty="0">
                <a:solidFill>
                  <a:schemeClr val="tx1">
                    <a:lumMod val="50000"/>
                    <a:lumOff val="50000"/>
                  </a:schemeClr>
                </a:solidFill>
              </a:rPr>
              <a:t>“the place that you can put the most pressure on the [tech] executives comes from the engineers” Wired editor on the change</a:t>
            </a:r>
          </a:p>
          <a:p>
            <a:pPr marL="0" indent="0">
              <a:buNone/>
            </a:pPr>
            <a:endParaRPr lang="en-US" sz="2000" dirty="0"/>
          </a:p>
          <a:p>
            <a:pPr marL="0" indent="0">
              <a:buNone/>
            </a:pPr>
            <a:endParaRPr lang="en-US" dirty="0"/>
          </a:p>
        </p:txBody>
      </p:sp>
      <p:pic>
        <p:nvPicPr>
          <p:cNvPr id="10" name="Picture 9">
            <a:extLst>
              <a:ext uri="{FF2B5EF4-FFF2-40B4-BE49-F238E27FC236}">
                <a16:creationId xmlns:a16="http://schemas.microsoft.com/office/drawing/2014/main" id="{9087CD0C-10E3-0247-B600-3A0E6E96B0FF}"/>
              </a:ext>
            </a:extLst>
          </p:cNvPr>
          <p:cNvPicPr>
            <a:picLocks noChangeAspect="1"/>
          </p:cNvPicPr>
          <p:nvPr/>
        </p:nvPicPr>
        <p:blipFill>
          <a:blip r:embed="rId3"/>
          <a:stretch>
            <a:fillRect/>
          </a:stretch>
        </p:blipFill>
        <p:spPr>
          <a:xfrm>
            <a:off x="4314594" y="0"/>
            <a:ext cx="8008034" cy="6858000"/>
          </a:xfrm>
          <a:prstGeom prst="rect">
            <a:avLst/>
          </a:prstGeom>
        </p:spPr>
      </p:pic>
    </p:spTree>
    <p:extLst>
      <p:ext uri="{BB962C8B-B14F-4D97-AF65-F5344CB8AC3E}">
        <p14:creationId xmlns:p14="http://schemas.microsoft.com/office/powerpoint/2010/main" val="15644612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61257" y="1175657"/>
            <a:ext cx="3895107" cy="5001306"/>
          </a:xfrm>
        </p:spPr>
        <p:txBody>
          <a:bodyPr>
            <a:normAutofit lnSpcReduction="10000"/>
          </a:bodyPr>
          <a:lstStyle/>
          <a:p>
            <a:pPr marL="0" indent="0">
              <a:buNone/>
            </a:pPr>
            <a:r>
              <a:rPr lang="en-US" sz="3600" dirty="0"/>
              <a:t>Facebook changed</a:t>
            </a:r>
          </a:p>
          <a:p>
            <a:pPr marL="0" indent="0">
              <a:buNone/>
            </a:pPr>
            <a:endParaRPr lang="en-US" dirty="0"/>
          </a:p>
          <a:p>
            <a:pPr marL="0" indent="0">
              <a:buNone/>
            </a:pPr>
            <a:r>
              <a:rPr lang="en-US" dirty="0"/>
              <a:t>Newsfeed algorithm now favors friends more than articles</a:t>
            </a:r>
          </a:p>
          <a:p>
            <a:pPr marL="0" indent="0">
              <a:buNone/>
            </a:pPr>
            <a:endParaRPr lang="en-US" dirty="0"/>
          </a:p>
          <a:p>
            <a:pPr marL="0" indent="0">
              <a:buNone/>
            </a:pPr>
            <a:r>
              <a:rPr lang="en-US" dirty="0"/>
              <a:t>“the place that you can put the most pressure on the [tech] executives comes from the engineers” Wired editor on the change</a:t>
            </a:r>
          </a:p>
          <a:p>
            <a:pPr marL="0" indent="0">
              <a:buNone/>
            </a:pPr>
            <a:endParaRPr lang="en-US" sz="2000" dirty="0"/>
          </a:p>
          <a:p>
            <a:pPr marL="0" indent="0">
              <a:buNone/>
            </a:pPr>
            <a:endParaRPr lang="en-US" dirty="0"/>
          </a:p>
        </p:txBody>
      </p:sp>
      <p:pic>
        <p:nvPicPr>
          <p:cNvPr id="10" name="Picture 9">
            <a:extLst>
              <a:ext uri="{FF2B5EF4-FFF2-40B4-BE49-F238E27FC236}">
                <a16:creationId xmlns:a16="http://schemas.microsoft.com/office/drawing/2014/main" id="{9087CD0C-10E3-0247-B600-3A0E6E96B0FF}"/>
              </a:ext>
            </a:extLst>
          </p:cNvPr>
          <p:cNvPicPr>
            <a:picLocks noChangeAspect="1"/>
          </p:cNvPicPr>
          <p:nvPr/>
        </p:nvPicPr>
        <p:blipFill>
          <a:blip r:embed="rId3"/>
          <a:stretch>
            <a:fillRect/>
          </a:stretch>
        </p:blipFill>
        <p:spPr>
          <a:xfrm>
            <a:off x="4314594" y="0"/>
            <a:ext cx="8008034" cy="6858000"/>
          </a:xfrm>
          <a:prstGeom prst="rect">
            <a:avLst/>
          </a:prstGeom>
        </p:spPr>
      </p:pic>
    </p:spTree>
    <p:extLst>
      <p:ext uri="{BB962C8B-B14F-4D97-AF65-F5344CB8AC3E}">
        <p14:creationId xmlns:p14="http://schemas.microsoft.com/office/powerpoint/2010/main" val="1693474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A90F00-12B6-6D4A-A3D4-C65952E1CD56}"/>
              </a:ext>
            </a:extLst>
          </p:cNvPr>
          <p:cNvSpPr>
            <a:spLocks noGrp="1"/>
          </p:cNvSpPr>
          <p:nvPr>
            <p:ph type="title"/>
          </p:nvPr>
        </p:nvSpPr>
        <p:spPr>
          <a:xfrm>
            <a:off x="686378" y="2002631"/>
            <a:ext cx="3386859" cy="2852737"/>
          </a:xfrm>
        </p:spPr>
        <p:txBody>
          <a:bodyPr>
            <a:normAutofit fontScale="90000"/>
          </a:bodyPr>
          <a:lstStyle/>
          <a:p>
            <a:r>
              <a:rPr lang="en-US" dirty="0"/>
              <a:t>Framing </a:t>
            </a:r>
            <a:br>
              <a:rPr lang="en-US" dirty="0"/>
            </a:br>
            <a:r>
              <a:rPr lang="en-US" dirty="0">
                <a:solidFill>
                  <a:schemeClr val="tx1">
                    <a:lumMod val="50000"/>
                    <a:lumOff val="50000"/>
                  </a:schemeClr>
                </a:solidFill>
              </a:rPr>
              <a:t>History</a:t>
            </a:r>
            <a:br>
              <a:rPr lang="en-US" dirty="0">
                <a:solidFill>
                  <a:schemeClr val="tx1">
                    <a:lumMod val="50000"/>
                    <a:lumOff val="50000"/>
                  </a:schemeClr>
                </a:solidFill>
              </a:rPr>
            </a:br>
            <a:r>
              <a:rPr lang="en-US" dirty="0">
                <a:solidFill>
                  <a:schemeClr val="tx1">
                    <a:lumMod val="50000"/>
                    <a:lumOff val="50000"/>
                  </a:schemeClr>
                </a:solidFill>
              </a:rPr>
              <a:t>Now</a:t>
            </a:r>
            <a:br>
              <a:rPr lang="en-US" dirty="0">
                <a:solidFill>
                  <a:schemeClr val="tx1">
                    <a:lumMod val="50000"/>
                    <a:lumOff val="50000"/>
                  </a:schemeClr>
                </a:solidFill>
              </a:rPr>
            </a:br>
            <a:r>
              <a:rPr lang="en-US" dirty="0">
                <a:solidFill>
                  <a:schemeClr val="tx1">
                    <a:lumMod val="50000"/>
                    <a:lumOff val="50000"/>
                  </a:schemeClr>
                </a:solidFill>
              </a:rPr>
              <a:t>Direction</a:t>
            </a:r>
          </a:p>
        </p:txBody>
      </p:sp>
    </p:spTree>
    <p:extLst>
      <p:ext uri="{BB962C8B-B14F-4D97-AF65-F5344CB8AC3E}">
        <p14:creationId xmlns:p14="http://schemas.microsoft.com/office/powerpoint/2010/main" val="36947047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73C822-8AF1-434F-A6BF-586D8BC7E0FA}"/>
              </a:ext>
            </a:extLst>
          </p:cNvPr>
          <p:cNvSpPr txBox="1"/>
          <p:nvPr/>
        </p:nvSpPr>
        <p:spPr>
          <a:xfrm>
            <a:off x="4362752" y="1256514"/>
            <a:ext cx="4263090" cy="5016758"/>
          </a:xfrm>
          <a:prstGeom prst="rect">
            <a:avLst/>
          </a:prstGeom>
          <a:noFill/>
        </p:spPr>
        <p:txBody>
          <a:bodyPr wrap="square" rtlCol="0">
            <a:spAutoFit/>
          </a:bodyPr>
          <a:lstStyle/>
          <a:p>
            <a:endParaRPr lang="en-US" sz="2000" dirty="0"/>
          </a:p>
          <a:p>
            <a:r>
              <a:rPr lang="en-US" sz="2000" dirty="0"/>
              <a:t>AI Now, Stanford Human AI, conferences, etc.</a:t>
            </a:r>
          </a:p>
          <a:p>
            <a:endParaRPr lang="en-US" sz="2000" dirty="0"/>
          </a:p>
          <a:p>
            <a:r>
              <a:rPr lang="en-US" sz="2000" dirty="0"/>
              <a:t>Tech Worker’s Coalition,</a:t>
            </a:r>
          </a:p>
          <a:p>
            <a:r>
              <a:rPr lang="en-US" sz="2000" dirty="0"/>
              <a:t>#</a:t>
            </a:r>
            <a:r>
              <a:rPr lang="en-US" sz="2000" dirty="0" err="1"/>
              <a:t>TechWontBuildIt</a:t>
            </a:r>
            <a:endParaRPr lang="en-US" sz="2000" dirty="0"/>
          </a:p>
          <a:p>
            <a:endParaRPr lang="en-US" sz="2000" dirty="0"/>
          </a:p>
          <a:p>
            <a:r>
              <a:rPr lang="en-US" sz="2000" dirty="0"/>
              <a:t>Mozilla Ethics Grant (+many courses)</a:t>
            </a:r>
          </a:p>
          <a:p>
            <a:endParaRPr lang="en-US" sz="2000" dirty="0"/>
          </a:p>
          <a:p>
            <a:r>
              <a:rPr lang="en-US" sz="2000" dirty="0"/>
              <a:t>IEEE AI ethics standards, PAI</a:t>
            </a:r>
          </a:p>
          <a:p>
            <a:endParaRPr lang="en-US" sz="2000" dirty="0"/>
          </a:p>
          <a:p>
            <a:r>
              <a:rPr lang="en-US" sz="2000" dirty="0"/>
              <a:t>General Data Protection Rules</a:t>
            </a:r>
          </a:p>
          <a:p>
            <a:r>
              <a:rPr lang="en-US" sz="2000" dirty="0"/>
              <a:t> (+many local proposals)</a:t>
            </a:r>
          </a:p>
          <a:p>
            <a:endParaRPr lang="en-US" sz="2000" dirty="0"/>
          </a:p>
          <a:p>
            <a:endParaRPr lang="en-US" sz="2000" dirty="0"/>
          </a:p>
          <a:p>
            <a:endParaRPr lang="en-US" sz="2000" dirty="0"/>
          </a:p>
        </p:txBody>
      </p:sp>
      <p:sp>
        <p:nvSpPr>
          <p:cNvPr id="3" name="TextBox 2">
            <a:extLst>
              <a:ext uri="{FF2B5EF4-FFF2-40B4-BE49-F238E27FC236}">
                <a16:creationId xmlns:a16="http://schemas.microsoft.com/office/drawing/2014/main" id="{E677335D-0387-0D41-BFC1-460EB832E491}"/>
              </a:ext>
            </a:extLst>
          </p:cNvPr>
          <p:cNvSpPr txBox="1"/>
          <p:nvPr/>
        </p:nvSpPr>
        <p:spPr>
          <a:xfrm>
            <a:off x="896112" y="2887730"/>
            <a:ext cx="2670048" cy="1754326"/>
          </a:xfrm>
          <a:prstGeom prst="rect">
            <a:avLst/>
          </a:prstGeom>
          <a:noFill/>
        </p:spPr>
        <p:txBody>
          <a:bodyPr wrap="square" rtlCol="0">
            <a:spAutoFit/>
          </a:bodyPr>
          <a:lstStyle/>
          <a:p>
            <a:r>
              <a:rPr lang="en-US" sz="3600" dirty="0">
                <a:latin typeface="+mj-lt"/>
              </a:rPr>
              <a:t>Where’s the pressure?</a:t>
            </a:r>
          </a:p>
          <a:p>
            <a:endParaRPr lang="en-US" sz="3600" dirty="0">
              <a:latin typeface="+mj-lt"/>
            </a:endParaRPr>
          </a:p>
        </p:txBody>
      </p:sp>
    </p:spTree>
    <p:extLst>
      <p:ext uri="{BB962C8B-B14F-4D97-AF65-F5344CB8AC3E}">
        <p14:creationId xmlns:p14="http://schemas.microsoft.com/office/powerpoint/2010/main" val="423040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73C822-8AF1-434F-A6BF-586D8BC7E0FA}"/>
              </a:ext>
            </a:extLst>
          </p:cNvPr>
          <p:cNvSpPr txBox="1"/>
          <p:nvPr/>
        </p:nvSpPr>
        <p:spPr>
          <a:xfrm>
            <a:off x="4362752" y="1256514"/>
            <a:ext cx="4263090" cy="5016758"/>
          </a:xfrm>
          <a:prstGeom prst="rect">
            <a:avLst/>
          </a:prstGeom>
          <a:noFill/>
        </p:spPr>
        <p:txBody>
          <a:bodyPr wrap="square" rtlCol="0">
            <a:spAutoFit/>
          </a:bodyPr>
          <a:lstStyle/>
          <a:p>
            <a:endParaRPr lang="en-US" sz="2000" dirty="0"/>
          </a:p>
          <a:p>
            <a:r>
              <a:rPr lang="en-US" sz="2000" dirty="0"/>
              <a:t>AI Now, Stanford Human AI, conferences, etc.</a:t>
            </a:r>
          </a:p>
          <a:p>
            <a:endParaRPr lang="en-US" sz="2000" dirty="0"/>
          </a:p>
          <a:p>
            <a:r>
              <a:rPr lang="en-US" sz="2000" dirty="0"/>
              <a:t>Tech Worker’s Coalition,</a:t>
            </a:r>
          </a:p>
          <a:p>
            <a:r>
              <a:rPr lang="en-US" sz="2000" dirty="0"/>
              <a:t>#</a:t>
            </a:r>
            <a:r>
              <a:rPr lang="en-US" sz="2000" dirty="0" err="1"/>
              <a:t>TechWontBuildIt</a:t>
            </a:r>
            <a:endParaRPr lang="en-US" sz="2000" dirty="0"/>
          </a:p>
          <a:p>
            <a:endParaRPr lang="en-US" sz="2000" dirty="0"/>
          </a:p>
          <a:p>
            <a:r>
              <a:rPr lang="en-US" sz="2000" dirty="0"/>
              <a:t>Mozilla Ethics Grant (+many courses)</a:t>
            </a:r>
          </a:p>
          <a:p>
            <a:endParaRPr lang="en-US" sz="2000" dirty="0"/>
          </a:p>
          <a:p>
            <a:r>
              <a:rPr lang="en-US" sz="2000" dirty="0"/>
              <a:t>IEEE AI ethics standards, PAI</a:t>
            </a:r>
          </a:p>
          <a:p>
            <a:endParaRPr lang="en-US" sz="2000" dirty="0"/>
          </a:p>
          <a:p>
            <a:r>
              <a:rPr lang="en-US" sz="2000" dirty="0"/>
              <a:t>General Data Protection Rules</a:t>
            </a:r>
          </a:p>
          <a:p>
            <a:r>
              <a:rPr lang="en-US" sz="2000" dirty="0"/>
              <a:t> (+many local proposals)</a:t>
            </a:r>
          </a:p>
          <a:p>
            <a:endParaRPr lang="en-US" sz="2000" dirty="0"/>
          </a:p>
          <a:p>
            <a:endParaRPr lang="en-US" sz="2000" dirty="0"/>
          </a:p>
          <a:p>
            <a:endParaRPr lang="en-US" sz="2000" dirty="0"/>
          </a:p>
        </p:txBody>
      </p:sp>
      <p:sp>
        <p:nvSpPr>
          <p:cNvPr id="3" name="TextBox 2">
            <a:extLst>
              <a:ext uri="{FF2B5EF4-FFF2-40B4-BE49-F238E27FC236}">
                <a16:creationId xmlns:a16="http://schemas.microsoft.com/office/drawing/2014/main" id="{E677335D-0387-0D41-BFC1-460EB832E491}"/>
              </a:ext>
            </a:extLst>
          </p:cNvPr>
          <p:cNvSpPr txBox="1"/>
          <p:nvPr/>
        </p:nvSpPr>
        <p:spPr>
          <a:xfrm>
            <a:off x="896112" y="2887730"/>
            <a:ext cx="2670048" cy="1754326"/>
          </a:xfrm>
          <a:prstGeom prst="rect">
            <a:avLst/>
          </a:prstGeom>
          <a:noFill/>
        </p:spPr>
        <p:txBody>
          <a:bodyPr wrap="square" rtlCol="0">
            <a:spAutoFit/>
          </a:bodyPr>
          <a:lstStyle/>
          <a:p>
            <a:r>
              <a:rPr lang="en-US" sz="3600" dirty="0">
                <a:latin typeface="+mj-lt"/>
              </a:rPr>
              <a:t>Where’s the pressure?</a:t>
            </a:r>
          </a:p>
          <a:p>
            <a:endParaRPr lang="en-US" sz="3600" dirty="0">
              <a:latin typeface="+mj-lt"/>
            </a:endParaRPr>
          </a:p>
        </p:txBody>
      </p:sp>
      <p:sp>
        <p:nvSpPr>
          <p:cNvPr id="4" name="TextBox 3">
            <a:extLst>
              <a:ext uri="{FF2B5EF4-FFF2-40B4-BE49-F238E27FC236}">
                <a16:creationId xmlns:a16="http://schemas.microsoft.com/office/drawing/2014/main" id="{48770CAD-FF64-504F-9645-29A9322F35AF}"/>
              </a:ext>
            </a:extLst>
          </p:cNvPr>
          <p:cNvSpPr txBox="1"/>
          <p:nvPr/>
        </p:nvSpPr>
        <p:spPr>
          <a:xfrm>
            <a:off x="8757968" y="1256514"/>
            <a:ext cx="4263090" cy="4093428"/>
          </a:xfrm>
          <a:prstGeom prst="rect">
            <a:avLst/>
          </a:prstGeom>
          <a:noFill/>
        </p:spPr>
        <p:txBody>
          <a:bodyPr wrap="square" rtlCol="0">
            <a:spAutoFit/>
          </a:bodyPr>
          <a:lstStyle/>
          <a:p>
            <a:endParaRPr lang="en-US" sz="2000" dirty="0"/>
          </a:p>
          <a:p>
            <a:r>
              <a:rPr lang="en-US" sz="2000" dirty="0"/>
              <a:t>-&gt; research, activism</a:t>
            </a:r>
          </a:p>
          <a:p>
            <a:endParaRPr lang="en-US" sz="2000" dirty="0"/>
          </a:p>
          <a:p>
            <a:endParaRPr lang="en-US" sz="2000" dirty="0"/>
          </a:p>
          <a:p>
            <a:r>
              <a:rPr lang="en-US" sz="2000" dirty="0"/>
              <a:t>-&gt; tech. capability, activism</a:t>
            </a:r>
          </a:p>
          <a:p>
            <a:endParaRPr lang="en-US" sz="2000" dirty="0"/>
          </a:p>
          <a:p>
            <a:endParaRPr lang="en-US" sz="2000" dirty="0"/>
          </a:p>
          <a:p>
            <a:r>
              <a:rPr lang="en-US" sz="2000" dirty="0"/>
              <a:t>-&gt; education</a:t>
            </a:r>
          </a:p>
          <a:p>
            <a:endParaRPr lang="en-US" sz="2000" dirty="0"/>
          </a:p>
          <a:p>
            <a:r>
              <a:rPr lang="en-US" sz="2000" dirty="0"/>
              <a:t>-&gt; self-regulation</a:t>
            </a:r>
          </a:p>
          <a:p>
            <a:endParaRPr lang="en-US" sz="2000" dirty="0"/>
          </a:p>
          <a:p>
            <a:r>
              <a:rPr lang="en-US" sz="2000" dirty="0"/>
              <a:t>-&gt; regulation</a:t>
            </a:r>
          </a:p>
          <a:p>
            <a:endParaRPr lang="en-US" sz="2000" dirty="0"/>
          </a:p>
        </p:txBody>
      </p:sp>
    </p:spTree>
    <p:extLst>
      <p:ext uri="{BB962C8B-B14F-4D97-AF65-F5344CB8AC3E}">
        <p14:creationId xmlns:p14="http://schemas.microsoft.com/office/powerpoint/2010/main" val="34473403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73C822-8AF1-434F-A6BF-586D8BC7E0FA}"/>
              </a:ext>
            </a:extLst>
          </p:cNvPr>
          <p:cNvSpPr txBox="1"/>
          <p:nvPr/>
        </p:nvSpPr>
        <p:spPr>
          <a:xfrm>
            <a:off x="4362752" y="1256514"/>
            <a:ext cx="4263090" cy="5016758"/>
          </a:xfrm>
          <a:prstGeom prst="rect">
            <a:avLst/>
          </a:prstGeom>
          <a:noFill/>
        </p:spPr>
        <p:txBody>
          <a:bodyPr wrap="square" rtlCol="0">
            <a:spAutoFit/>
          </a:bodyPr>
          <a:lstStyle/>
          <a:p>
            <a:endParaRPr lang="en-US" sz="2000" dirty="0"/>
          </a:p>
          <a:p>
            <a:r>
              <a:rPr lang="en-US" sz="2000" dirty="0"/>
              <a:t>AI Now, Stanford Human AI, conferences, etc.</a:t>
            </a:r>
          </a:p>
          <a:p>
            <a:endParaRPr lang="en-US" sz="2000" dirty="0"/>
          </a:p>
          <a:p>
            <a:r>
              <a:rPr lang="en-US" sz="2000" dirty="0"/>
              <a:t>Tech Worker’s Coalition,</a:t>
            </a:r>
          </a:p>
          <a:p>
            <a:r>
              <a:rPr lang="en-US" sz="2000" dirty="0"/>
              <a:t>#</a:t>
            </a:r>
            <a:r>
              <a:rPr lang="en-US" sz="2000" dirty="0" err="1"/>
              <a:t>TechWontBuildIt</a:t>
            </a:r>
            <a:endParaRPr lang="en-US" sz="2000" dirty="0"/>
          </a:p>
          <a:p>
            <a:endParaRPr lang="en-US" sz="2000" dirty="0"/>
          </a:p>
          <a:p>
            <a:r>
              <a:rPr lang="en-US" sz="2000" dirty="0"/>
              <a:t>Mozilla Ethics Grant (+many courses)</a:t>
            </a:r>
          </a:p>
          <a:p>
            <a:endParaRPr lang="en-US" sz="2000" dirty="0"/>
          </a:p>
          <a:p>
            <a:r>
              <a:rPr lang="en-US" sz="2000" dirty="0"/>
              <a:t>IEEE AI ethics standards, PAI</a:t>
            </a:r>
          </a:p>
          <a:p>
            <a:endParaRPr lang="en-US" sz="2000" dirty="0"/>
          </a:p>
          <a:p>
            <a:r>
              <a:rPr lang="en-US" sz="2000" dirty="0"/>
              <a:t>General Data Protection Rules</a:t>
            </a:r>
          </a:p>
          <a:p>
            <a:r>
              <a:rPr lang="en-US" sz="2000" dirty="0"/>
              <a:t> (+many local proposals)</a:t>
            </a:r>
          </a:p>
          <a:p>
            <a:endParaRPr lang="en-US" sz="2000" dirty="0"/>
          </a:p>
          <a:p>
            <a:endParaRPr lang="en-US" sz="2000" dirty="0"/>
          </a:p>
          <a:p>
            <a:endParaRPr lang="en-US" sz="2000" dirty="0"/>
          </a:p>
        </p:txBody>
      </p:sp>
      <p:sp>
        <p:nvSpPr>
          <p:cNvPr id="3" name="TextBox 2">
            <a:extLst>
              <a:ext uri="{FF2B5EF4-FFF2-40B4-BE49-F238E27FC236}">
                <a16:creationId xmlns:a16="http://schemas.microsoft.com/office/drawing/2014/main" id="{E677335D-0387-0D41-BFC1-460EB832E491}"/>
              </a:ext>
            </a:extLst>
          </p:cNvPr>
          <p:cNvSpPr txBox="1"/>
          <p:nvPr/>
        </p:nvSpPr>
        <p:spPr>
          <a:xfrm>
            <a:off x="896112" y="2887730"/>
            <a:ext cx="2670048" cy="1754326"/>
          </a:xfrm>
          <a:prstGeom prst="rect">
            <a:avLst/>
          </a:prstGeom>
          <a:noFill/>
        </p:spPr>
        <p:txBody>
          <a:bodyPr wrap="square" rtlCol="0">
            <a:spAutoFit/>
          </a:bodyPr>
          <a:lstStyle/>
          <a:p>
            <a:r>
              <a:rPr lang="en-US" sz="3600" dirty="0">
                <a:latin typeface="+mj-lt"/>
              </a:rPr>
              <a:t>Where’s the pressure?</a:t>
            </a:r>
          </a:p>
          <a:p>
            <a:endParaRPr lang="en-US" sz="3600" dirty="0">
              <a:latin typeface="+mj-lt"/>
            </a:endParaRPr>
          </a:p>
        </p:txBody>
      </p:sp>
      <p:sp>
        <p:nvSpPr>
          <p:cNvPr id="4" name="TextBox 3">
            <a:extLst>
              <a:ext uri="{FF2B5EF4-FFF2-40B4-BE49-F238E27FC236}">
                <a16:creationId xmlns:a16="http://schemas.microsoft.com/office/drawing/2014/main" id="{48770CAD-FF64-504F-9645-29A9322F35AF}"/>
              </a:ext>
            </a:extLst>
          </p:cNvPr>
          <p:cNvSpPr txBox="1"/>
          <p:nvPr/>
        </p:nvSpPr>
        <p:spPr>
          <a:xfrm>
            <a:off x="8757968" y="1256514"/>
            <a:ext cx="4263090" cy="4093428"/>
          </a:xfrm>
          <a:prstGeom prst="rect">
            <a:avLst/>
          </a:prstGeom>
          <a:noFill/>
        </p:spPr>
        <p:txBody>
          <a:bodyPr wrap="square" rtlCol="0">
            <a:spAutoFit/>
          </a:bodyPr>
          <a:lstStyle/>
          <a:p>
            <a:endParaRPr lang="en-US" sz="2000" dirty="0"/>
          </a:p>
          <a:p>
            <a:r>
              <a:rPr lang="en-US" sz="2000" dirty="0"/>
              <a:t>-&gt; research, activism</a:t>
            </a:r>
          </a:p>
          <a:p>
            <a:endParaRPr lang="en-US" sz="2000" dirty="0"/>
          </a:p>
          <a:p>
            <a:endParaRPr lang="en-US" sz="2000" dirty="0"/>
          </a:p>
          <a:p>
            <a:r>
              <a:rPr lang="en-US" sz="2000" dirty="0"/>
              <a:t>-&gt; tech. capability, activism</a:t>
            </a:r>
          </a:p>
          <a:p>
            <a:endParaRPr lang="en-US" sz="2000" dirty="0"/>
          </a:p>
          <a:p>
            <a:endParaRPr lang="en-US" sz="2000" dirty="0"/>
          </a:p>
          <a:p>
            <a:r>
              <a:rPr lang="en-US" sz="2000" dirty="0"/>
              <a:t>-&gt; education</a:t>
            </a:r>
          </a:p>
          <a:p>
            <a:endParaRPr lang="en-US" sz="2000" dirty="0"/>
          </a:p>
          <a:p>
            <a:r>
              <a:rPr lang="en-US" sz="2000" dirty="0"/>
              <a:t>-&gt; self-regulation</a:t>
            </a:r>
          </a:p>
          <a:p>
            <a:endParaRPr lang="en-US" sz="2000" dirty="0"/>
          </a:p>
          <a:p>
            <a:r>
              <a:rPr lang="en-US" sz="2000" dirty="0"/>
              <a:t>-&gt; regulation</a:t>
            </a:r>
          </a:p>
          <a:p>
            <a:endParaRPr lang="en-US" sz="2000" dirty="0"/>
          </a:p>
        </p:txBody>
      </p:sp>
      <p:sp>
        <p:nvSpPr>
          <p:cNvPr id="5" name="Left Brace 4">
            <a:extLst>
              <a:ext uri="{FF2B5EF4-FFF2-40B4-BE49-F238E27FC236}">
                <a16:creationId xmlns:a16="http://schemas.microsoft.com/office/drawing/2014/main" id="{89F2900C-A198-FB45-9D2C-6F5C0D7D0AFF}"/>
              </a:ext>
            </a:extLst>
          </p:cNvPr>
          <p:cNvSpPr/>
          <p:nvPr/>
        </p:nvSpPr>
        <p:spPr>
          <a:xfrm rot="16200000">
            <a:off x="7412448" y="2314659"/>
            <a:ext cx="474261" cy="6573653"/>
          </a:xfrm>
          <a:prstGeom prst="leftBrace">
            <a:avLst>
              <a:gd name="adj1" fmla="val 154865"/>
              <a:gd name="adj2" fmla="val 5000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5F1FC503-A20E-8B4B-B698-FC701A48986D}"/>
              </a:ext>
            </a:extLst>
          </p:cNvPr>
          <p:cNvSpPr txBox="1"/>
          <p:nvPr/>
        </p:nvSpPr>
        <p:spPr>
          <a:xfrm>
            <a:off x="7070807" y="5838616"/>
            <a:ext cx="1420090" cy="584775"/>
          </a:xfrm>
          <a:prstGeom prst="rect">
            <a:avLst/>
          </a:prstGeom>
          <a:noFill/>
        </p:spPr>
        <p:txBody>
          <a:bodyPr wrap="square" rtlCol="0">
            <a:spAutoFit/>
          </a:bodyPr>
          <a:lstStyle/>
          <a:p>
            <a:r>
              <a:rPr lang="en-US" sz="3200" dirty="0"/>
              <a:t>ethics</a:t>
            </a:r>
            <a:endParaRPr lang="en-US" sz="2800" dirty="0"/>
          </a:p>
        </p:txBody>
      </p:sp>
    </p:spTree>
    <p:extLst>
      <p:ext uri="{BB962C8B-B14F-4D97-AF65-F5344CB8AC3E}">
        <p14:creationId xmlns:p14="http://schemas.microsoft.com/office/powerpoint/2010/main" val="27846654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53AB1F-2CB6-5346-A8B5-076FA3AAEFB8}"/>
              </a:ext>
            </a:extLst>
          </p:cNvPr>
          <p:cNvSpPr txBox="1"/>
          <p:nvPr/>
        </p:nvSpPr>
        <p:spPr>
          <a:xfrm>
            <a:off x="2766314" y="1927860"/>
            <a:ext cx="814647" cy="1862048"/>
          </a:xfrm>
          <a:prstGeom prst="rect">
            <a:avLst/>
          </a:prstGeom>
          <a:noFill/>
        </p:spPr>
        <p:txBody>
          <a:bodyPr wrap="none" rtlCol="0">
            <a:spAutoFit/>
          </a:bodyPr>
          <a:lstStyle/>
          <a:p>
            <a:r>
              <a:rPr lang="en-US" sz="11500" dirty="0">
                <a:solidFill>
                  <a:srgbClr val="FF0000"/>
                </a:solidFill>
              </a:rPr>
              <a:t>*</a:t>
            </a:r>
          </a:p>
        </p:txBody>
      </p:sp>
      <p:pic>
        <p:nvPicPr>
          <p:cNvPr id="5" name="Picture 4">
            <a:extLst>
              <a:ext uri="{FF2B5EF4-FFF2-40B4-BE49-F238E27FC236}">
                <a16:creationId xmlns:a16="http://schemas.microsoft.com/office/drawing/2014/main" id="{55B1C770-31C8-D44A-9868-71CA8293D301}"/>
              </a:ext>
            </a:extLst>
          </p:cNvPr>
          <p:cNvPicPr>
            <a:picLocks noChangeAspect="1"/>
          </p:cNvPicPr>
          <p:nvPr/>
        </p:nvPicPr>
        <p:blipFill>
          <a:blip r:embed="rId3"/>
          <a:stretch>
            <a:fillRect/>
          </a:stretch>
        </p:blipFill>
        <p:spPr>
          <a:xfrm>
            <a:off x="3442970" y="2019300"/>
            <a:ext cx="6769100" cy="2819400"/>
          </a:xfrm>
          <a:prstGeom prst="rect">
            <a:avLst/>
          </a:prstGeom>
        </p:spPr>
      </p:pic>
    </p:spTree>
    <p:extLst>
      <p:ext uri="{BB962C8B-B14F-4D97-AF65-F5344CB8AC3E}">
        <p14:creationId xmlns:p14="http://schemas.microsoft.com/office/powerpoint/2010/main" val="10099709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s://i.ytimg.com/vi/7HpMnOcvfS4/maxresdefault.jpg">
            <a:extLst>
              <a:ext uri="{FF2B5EF4-FFF2-40B4-BE49-F238E27FC236}">
                <a16:creationId xmlns:a16="http://schemas.microsoft.com/office/drawing/2014/main" id="{40A82206-8DEE-3E46-B8DB-CF1953793F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6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07992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667B6D-C1D8-344B-B77B-D18E78F2BBDA}"/>
              </a:ext>
            </a:extLst>
          </p:cNvPr>
          <p:cNvSpPr txBox="1"/>
          <p:nvPr/>
        </p:nvSpPr>
        <p:spPr>
          <a:xfrm>
            <a:off x="5135880" y="3075057"/>
            <a:ext cx="1920240" cy="707886"/>
          </a:xfrm>
          <a:prstGeom prst="rect">
            <a:avLst/>
          </a:prstGeom>
          <a:noFill/>
        </p:spPr>
        <p:txBody>
          <a:bodyPr wrap="square" rtlCol="0">
            <a:spAutoFit/>
          </a:bodyPr>
          <a:lstStyle/>
          <a:p>
            <a:r>
              <a:rPr lang="en-US" sz="4000" dirty="0">
                <a:latin typeface="+mj-lt"/>
              </a:rPr>
              <a:t>Thanks!</a:t>
            </a:r>
          </a:p>
        </p:txBody>
      </p:sp>
    </p:spTree>
    <p:extLst>
      <p:ext uri="{BB962C8B-B14F-4D97-AF65-F5344CB8AC3E}">
        <p14:creationId xmlns:p14="http://schemas.microsoft.com/office/powerpoint/2010/main" val="23706652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BA29A-B956-D64D-B9C3-2482DA4A8B2F}"/>
              </a:ext>
            </a:extLst>
          </p:cNvPr>
          <p:cNvSpPr>
            <a:spLocks noGrp="1"/>
          </p:cNvSpPr>
          <p:nvPr>
            <p:ph type="ctrTitle"/>
          </p:nvPr>
        </p:nvSpPr>
        <p:spPr>
          <a:xfrm>
            <a:off x="562711" y="4983700"/>
            <a:ext cx="6169113" cy="682440"/>
          </a:xfrm>
        </p:spPr>
        <p:txBody>
          <a:bodyPr>
            <a:normAutofit/>
          </a:bodyPr>
          <a:lstStyle/>
          <a:p>
            <a:pPr algn="l"/>
            <a:r>
              <a:rPr lang="en-US" sz="2800" dirty="0"/>
              <a:t>The State of Ethics in Computer Science</a:t>
            </a:r>
          </a:p>
        </p:txBody>
      </p:sp>
      <p:sp>
        <p:nvSpPr>
          <p:cNvPr id="3" name="Subtitle 2">
            <a:extLst>
              <a:ext uri="{FF2B5EF4-FFF2-40B4-BE49-F238E27FC236}">
                <a16:creationId xmlns:a16="http://schemas.microsoft.com/office/drawing/2014/main" id="{C4993430-9858-914D-82C0-B29FDA04D519}"/>
              </a:ext>
            </a:extLst>
          </p:cNvPr>
          <p:cNvSpPr>
            <a:spLocks noGrp="1"/>
          </p:cNvSpPr>
          <p:nvPr>
            <p:ph type="subTitle" idx="1"/>
          </p:nvPr>
        </p:nvSpPr>
        <p:spPr>
          <a:xfrm>
            <a:off x="562707" y="5666140"/>
            <a:ext cx="6169117" cy="682439"/>
          </a:xfrm>
        </p:spPr>
        <p:txBody>
          <a:bodyPr>
            <a:normAutofit fontScale="85000" lnSpcReduction="20000"/>
          </a:bodyPr>
          <a:lstStyle/>
          <a:p>
            <a:pPr algn="l"/>
            <a:r>
              <a:rPr lang="en-US" dirty="0">
                <a:hlinkClick r:id="rId3"/>
              </a:rPr>
              <a:t>Jared Moore</a:t>
            </a:r>
            <a:r>
              <a:rPr lang="en-US" dirty="0"/>
              <a:t> (</a:t>
            </a:r>
            <a:r>
              <a:rPr lang="en-US" dirty="0" err="1"/>
              <a:t>jared@jaredmoore.org</a:t>
            </a:r>
            <a:r>
              <a:rPr lang="en-US" dirty="0"/>
              <a:t>)</a:t>
            </a:r>
          </a:p>
          <a:p>
            <a:pPr algn="l"/>
            <a:r>
              <a:rPr lang="en-US" dirty="0">
                <a:hlinkClick r:id="rId4"/>
              </a:rPr>
              <a:t>Wadhwani Institute for Artificial Intelligence</a:t>
            </a:r>
            <a:endParaRPr lang="en-US" dirty="0"/>
          </a:p>
        </p:txBody>
      </p:sp>
      <p:sp>
        <p:nvSpPr>
          <p:cNvPr id="4" name="TextBox 3">
            <a:extLst>
              <a:ext uri="{FF2B5EF4-FFF2-40B4-BE49-F238E27FC236}">
                <a16:creationId xmlns:a16="http://schemas.microsoft.com/office/drawing/2014/main" id="{755306FD-2C59-9E49-811A-9FF86E63AAD1}"/>
              </a:ext>
            </a:extLst>
          </p:cNvPr>
          <p:cNvSpPr txBox="1"/>
          <p:nvPr/>
        </p:nvSpPr>
        <p:spPr>
          <a:xfrm>
            <a:off x="8577102" y="634668"/>
            <a:ext cx="3798277" cy="1631216"/>
          </a:xfrm>
          <a:prstGeom prst="rect">
            <a:avLst/>
          </a:prstGeom>
          <a:noFill/>
        </p:spPr>
        <p:txBody>
          <a:bodyPr wrap="square" rtlCol="0">
            <a:spAutoFit/>
          </a:bodyPr>
          <a:lstStyle/>
          <a:p>
            <a:r>
              <a:rPr lang="en-US" sz="2800" dirty="0"/>
              <a:t>Four eras of response:</a:t>
            </a:r>
          </a:p>
          <a:p>
            <a:r>
              <a:rPr lang="en-US" dirty="0"/>
              <a:t>Emergence of computers</a:t>
            </a:r>
          </a:p>
          <a:p>
            <a:r>
              <a:rPr lang="en-US" dirty="0"/>
              <a:t>Software </a:t>
            </a:r>
          </a:p>
          <a:p>
            <a:r>
              <a:rPr lang="en-US" dirty="0"/>
              <a:t>Internet</a:t>
            </a:r>
          </a:p>
          <a:p>
            <a:r>
              <a:rPr lang="en-US" dirty="0"/>
              <a:t>(big) data analysis </a:t>
            </a:r>
          </a:p>
        </p:txBody>
      </p:sp>
      <p:sp>
        <p:nvSpPr>
          <p:cNvPr id="6" name="TextBox 5">
            <a:extLst>
              <a:ext uri="{FF2B5EF4-FFF2-40B4-BE49-F238E27FC236}">
                <a16:creationId xmlns:a16="http://schemas.microsoft.com/office/drawing/2014/main" id="{557526FF-7B62-5D4F-8B34-A50C8329EA1B}"/>
              </a:ext>
            </a:extLst>
          </p:cNvPr>
          <p:cNvSpPr txBox="1"/>
          <p:nvPr/>
        </p:nvSpPr>
        <p:spPr>
          <a:xfrm>
            <a:off x="8577102" y="2613392"/>
            <a:ext cx="2817759" cy="1631216"/>
          </a:xfrm>
          <a:prstGeom prst="rect">
            <a:avLst/>
          </a:prstGeom>
          <a:noFill/>
        </p:spPr>
        <p:txBody>
          <a:bodyPr wrap="square" rtlCol="0">
            <a:spAutoFit/>
          </a:bodyPr>
          <a:lstStyle/>
          <a:p>
            <a:r>
              <a:rPr lang="en-US" sz="2800" dirty="0"/>
              <a:t>Pay attention to:</a:t>
            </a:r>
          </a:p>
          <a:p>
            <a:r>
              <a:rPr lang="en-US" dirty="0"/>
              <a:t>Tech Worker’s Coalition</a:t>
            </a:r>
          </a:p>
          <a:p>
            <a:r>
              <a:rPr lang="en-US" dirty="0"/>
              <a:t>Ethics courses</a:t>
            </a:r>
          </a:p>
          <a:p>
            <a:r>
              <a:rPr lang="en-US" dirty="0"/>
              <a:t>(some) media</a:t>
            </a:r>
          </a:p>
          <a:p>
            <a:endParaRPr lang="en-US" dirty="0"/>
          </a:p>
        </p:txBody>
      </p:sp>
      <p:sp>
        <p:nvSpPr>
          <p:cNvPr id="7" name="TextBox 6">
            <a:extLst>
              <a:ext uri="{FF2B5EF4-FFF2-40B4-BE49-F238E27FC236}">
                <a16:creationId xmlns:a16="http://schemas.microsoft.com/office/drawing/2014/main" id="{9E5ACE29-9207-C34F-98C4-560AFCC67B3D}"/>
              </a:ext>
            </a:extLst>
          </p:cNvPr>
          <p:cNvSpPr txBox="1"/>
          <p:nvPr/>
        </p:nvSpPr>
        <p:spPr>
          <a:xfrm>
            <a:off x="8554563" y="4417274"/>
            <a:ext cx="3637437" cy="2062103"/>
          </a:xfrm>
          <a:prstGeom prst="rect">
            <a:avLst/>
          </a:prstGeom>
          <a:noFill/>
        </p:spPr>
        <p:txBody>
          <a:bodyPr wrap="square" rtlCol="0">
            <a:spAutoFit/>
          </a:bodyPr>
          <a:lstStyle/>
          <a:p>
            <a:r>
              <a:rPr lang="en-US" sz="3200" dirty="0"/>
              <a:t>Levers available:</a:t>
            </a:r>
          </a:p>
          <a:p>
            <a:r>
              <a:rPr lang="en-US" sz="1600" dirty="0"/>
              <a:t>Ethics</a:t>
            </a:r>
          </a:p>
          <a:p>
            <a:r>
              <a:rPr lang="en-US" sz="1600" dirty="0"/>
              <a:t>Legislation</a:t>
            </a:r>
          </a:p>
          <a:p>
            <a:r>
              <a:rPr lang="en-US" sz="1600" dirty="0"/>
              <a:t>Market forces</a:t>
            </a:r>
          </a:p>
          <a:p>
            <a:r>
              <a:rPr lang="en-US" sz="1600" dirty="0"/>
              <a:t>Activism</a:t>
            </a:r>
          </a:p>
          <a:p>
            <a:r>
              <a:rPr lang="en-US" sz="1600" dirty="0"/>
              <a:t>Education</a:t>
            </a:r>
          </a:p>
          <a:p>
            <a:r>
              <a:rPr lang="en-US" sz="1600" dirty="0"/>
              <a:t>Tech. capability</a:t>
            </a:r>
          </a:p>
        </p:txBody>
      </p:sp>
      <p:pic>
        <p:nvPicPr>
          <p:cNvPr id="8" name="Graphic 7">
            <a:extLst>
              <a:ext uri="{FF2B5EF4-FFF2-40B4-BE49-F238E27FC236}">
                <a16:creationId xmlns:a16="http://schemas.microsoft.com/office/drawing/2014/main" id="{BC221785-1EA6-5846-B982-BEF815C0DA4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193332" y="5112290"/>
            <a:ext cx="1201529" cy="1213199"/>
          </a:xfrm>
          <a:prstGeom prst="rect">
            <a:avLst/>
          </a:prstGeom>
        </p:spPr>
      </p:pic>
      <p:pic>
        <p:nvPicPr>
          <p:cNvPr id="9" name="Picture 2" descr="https://i.ytimg.com/vi/7HpMnOcvfS4/maxresdefault.jpg">
            <a:extLst>
              <a:ext uri="{FF2B5EF4-FFF2-40B4-BE49-F238E27FC236}">
                <a16:creationId xmlns:a16="http://schemas.microsoft.com/office/drawing/2014/main" id="{D5C98B3D-A2D3-714B-8615-60BAAEA2AB1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164579" y="3443006"/>
            <a:ext cx="1230282" cy="691874"/>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3EC9673-A3A6-1345-AF98-0C5F626D7ED1}"/>
              </a:ext>
            </a:extLst>
          </p:cNvPr>
          <p:cNvSpPr txBox="1"/>
          <p:nvPr/>
        </p:nvSpPr>
        <p:spPr>
          <a:xfrm>
            <a:off x="1739235" y="1874300"/>
            <a:ext cx="4356765" cy="923330"/>
          </a:xfrm>
          <a:prstGeom prst="rect">
            <a:avLst/>
          </a:prstGeom>
          <a:noFill/>
        </p:spPr>
        <p:txBody>
          <a:bodyPr wrap="square" rtlCol="0">
            <a:spAutoFit/>
          </a:bodyPr>
          <a:lstStyle/>
          <a:p>
            <a:r>
              <a:rPr lang="en-US" sz="5400" dirty="0">
                <a:latin typeface="+mj-lt"/>
              </a:rPr>
              <a:t>Questions?</a:t>
            </a:r>
          </a:p>
        </p:txBody>
      </p:sp>
      <p:sp>
        <p:nvSpPr>
          <p:cNvPr id="5" name="TextBox 4">
            <a:extLst>
              <a:ext uri="{FF2B5EF4-FFF2-40B4-BE49-F238E27FC236}">
                <a16:creationId xmlns:a16="http://schemas.microsoft.com/office/drawing/2014/main" id="{6F10E296-1A51-2943-AD6D-70A8616BCE06}"/>
              </a:ext>
            </a:extLst>
          </p:cNvPr>
          <p:cNvSpPr txBox="1"/>
          <p:nvPr/>
        </p:nvSpPr>
        <p:spPr>
          <a:xfrm>
            <a:off x="1790516" y="2698111"/>
            <a:ext cx="5546035" cy="646331"/>
          </a:xfrm>
          <a:prstGeom prst="rect">
            <a:avLst/>
          </a:prstGeom>
          <a:noFill/>
        </p:spPr>
        <p:txBody>
          <a:bodyPr wrap="square" rtlCol="0">
            <a:spAutoFit/>
          </a:bodyPr>
          <a:lstStyle/>
          <a:p>
            <a:r>
              <a:rPr lang="en-US" dirty="0">
                <a:hlinkClick r:id="rId8"/>
              </a:rPr>
              <a:t>TechCrunch article on agency of engineers</a:t>
            </a:r>
            <a:endParaRPr lang="en-US" dirty="0"/>
          </a:p>
          <a:p>
            <a:r>
              <a:rPr lang="en-US" dirty="0">
                <a:hlinkClick r:id="rId9"/>
              </a:rPr>
              <a:t>Syllabus of the class I taught</a:t>
            </a:r>
            <a:endParaRPr lang="en-US" dirty="0"/>
          </a:p>
        </p:txBody>
      </p:sp>
    </p:spTree>
    <p:extLst>
      <p:ext uri="{BB962C8B-B14F-4D97-AF65-F5344CB8AC3E}">
        <p14:creationId xmlns:p14="http://schemas.microsoft.com/office/powerpoint/2010/main" val="13980995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A2A107B5-5E93-5046-81CC-C7A38A5C828D}"/>
              </a:ext>
            </a:extLst>
          </p:cNvPr>
          <p:cNvSpPr>
            <a:spLocks noGrp="1"/>
          </p:cNvSpPr>
          <p:nvPr>
            <p:ph idx="1"/>
          </p:nvPr>
        </p:nvSpPr>
        <p:spPr/>
        <p:txBody>
          <a:bodyPr>
            <a:normAutofit fontScale="25000" lnSpcReduction="20000"/>
          </a:bodyPr>
          <a:lstStyle/>
          <a:p>
            <a:pPr marL="0" indent="0">
              <a:lnSpc>
                <a:spcPct val="100000"/>
              </a:lnSpc>
              <a:spcBef>
                <a:spcPts val="0"/>
              </a:spcBef>
              <a:buNone/>
            </a:pPr>
            <a:r>
              <a:rPr lang="en-US" b="1" dirty="0"/>
              <a:t>Devices and data:</a:t>
            </a:r>
          </a:p>
          <a:p>
            <a:pPr marL="0" indent="0">
              <a:lnSpc>
                <a:spcPct val="100000"/>
              </a:lnSpc>
              <a:spcBef>
                <a:spcPts val="0"/>
              </a:spcBef>
              <a:buNone/>
            </a:pPr>
            <a:r>
              <a:rPr lang="en-US" dirty="0"/>
              <a:t>Late1940s Big computers (ENIAC in 1946)</a:t>
            </a:r>
          </a:p>
          <a:p>
            <a:pPr marL="0" indent="0">
              <a:lnSpc>
                <a:spcPct val="100000"/>
              </a:lnSpc>
              <a:spcBef>
                <a:spcPts val="0"/>
              </a:spcBef>
              <a:buNone/>
            </a:pPr>
            <a:r>
              <a:rPr lang="en-US" dirty="0"/>
              <a:t>Mid 1970s Personal computers (Apple II in 1977)</a:t>
            </a:r>
          </a:p>
          <a:p>
            <a:pPr marL="0" indent="0">
              <a:lnSpc>
                <a:spcPct val="100000"/>
              </a:lnSpc>
              <a:spcBef>
                <a:spcPts val="0"/>
              </a:spcBef>
              <a:buNone/>
            </a:pPr>
            <a:r>
              <a:rPr lang="en-US" dirty="0"/>
              <a:t>Early 1980s Big software (Windows  in 1981)</a:t>
            </a:r>
          </a:p>
          <a:p>
            <a:pPr marL="0" indent="0">
              <a:lnSpc>
                <a:spcPct val="100000"/>
              </a:lnSpc>
              <a:spcBef>
                <a:spcPts val="0"/>
              </a:spcBef>
              <a:buNone/>
            </a:pPr>
            <a:r>
              <a:rPr lang="en-US" dirty="0"/>
              <a:t>1990s Internet (World wide web in 1990)</a:t>
            </a:r>
          </a:p>
          <a:p>
            <a:pPr marL="0" indent="0">
              <a:lnSpc>
                <a:spcPct val="100000"/>
              </a:lnSpc>
              <a:spcBef>
                <a:spcPts val="0"/>
              </a:spcBef>
              <a:buNone/>
            </a:pPr>
            <a:r>
              <a:rPr lang="en-US" dirty="0"/>
              <a:t>Social media (Myspace in 2005)</a:t>
            </a:r>
          </a:p>
          <a:p>
            <a:pPr marL="0" indent="0">
              <a:lnSpc>
                <a:spcPct val="100000"/>
              </a:lnSpc>
              <a:spcBef>
                <a:spcPts val="0"/>
              </a:spcBef>
              <a:buNone/>
            </a:pPr>
            <a:r>
              <a:rPr lang="en-US" dirty="0"/>
              <a:t>Late 2000s smartphones (like iPhone in 2007)</a:t>
            </a:r>
          </a:p>
          <a:p>
            <a:endParaRPr lang="en-US" dirty="0"/>
          </a:p>
          <a:p>
            <a:r>
              <a:rPr lang="en-US" b="1" dirty="0"/>
              <a:t>Computer Ethics</a:t>
            </a:r>
          </a:p>
          <a:p>
            <a:r>
              <a:rPr lang="en-US" dirty="0"/>
              <a:t>1948 Cybernetics (Weiner)</a:t>
            </a:r>
          </a:p>
          <a:p>
            <a:r>
              <a:rPr lang="en-US" dirty="0"/>
              <a:t>1976 Computer Power and Human Reason (</a:t>
            </a:r>
            <a:r>
              <a:rPr lang="en-US" dirty="0" err="1"/>
              <a:t>Weizenbaum</a:t>
            </a:r>
            <a:r>
              <a:rPr lang="en-US" dirty="0"/>
              <a:t>)</a:t>
            </a:r>
          </a:p>
          <a:p>
            <a:r>
              <a:rPr lang="en-US" dirty="0"/>
              <a:t>1985 What is Computer Ethics? (Moor)</a:t>
            </a:r>
          </a:p>
          <a:p>
            <a:r>
              <a:rPr lang="en-US" dirty="0"/>
              <a:t>1985 </a:t>
            </a:r>
            <a:r>
              <a:rPr lang="en-US" i="1" dirty="0"/>
              <a:t>Computer </a:t>
            </a:r>
            <a:r>
              <a:rPr lang="en-US" dirty="0"/>
              <a:t>Ethics (Johnson)</a:t>
            </a:r>
          </a:p>
          <a:p>
            <a:r>
              <a:rPr lang="en-US" dirty="0"/>
              <a:t>1997 Human Values and the Design of Computer Technology </a:t>
            </a:r>
            <a:r>
              <a:rPr lang="en-US" i="1" dirty="0"/>
              <a:t>(Friedman)</a:t>
            </a:r>
          </a:p>
          <a:p>
            <a:r>
              <a:rPr lang="en-US" i="1" dirty="0"/>
              <a:t>1997 “</a:t>
            </a:r>
            <a:r>
              <a:rPr lang="en-US" dirty="0">
                <a:effectLst/>
              </a:rPr>
              <a:t>Software engineering code of ethics” for ACM and IEEE (</a:t>
            </a:r>
            <a:r>
              <a:rPr lang="en-US" dirty="0" err="1">
                <a:effectLst/>
              </a:rPr>
              <a:t>Gotterbarn</a:t>
            </a:r>
            <a:r>
              <a:rPr lang="en-US" dirty="0">
                <a:effectLst/>
              </a:rPr>
              <a:t> et al.)</a:t>
            </a:r>
          </a:p>
          <a:p>
            <a:endParaRPr lang="en-US" dirty="0">
              <a:effectLst/>
            </a:endParaRPr>
          </a:p>
          <a:p>
            <a:r>
              <a:rPr lang="en-US" b="1" dirty="0"/>
              <a:t>Organizations</a:t>
            </a:r>
          </a:p>
          <a:p>
            <a:r>
              <a:rPr lang="en-US" dirty="0"/>
              <a:t>1983 Computer Professionals for Social Responsibility</a:t>
            </a:r>
          </a:p>
          <a:p>
            <a:r>
              <a:rPr lang="en-US" dirty="0"/>
              <a:t>1990 Electronic Frontier Foundation</a:t>
            </a:r>
          </a:p>
          <a:p>
            <a:r>
              <a:rPr lang="en-US" dirty="0"/>
              <a:t>1990s ACM SIGCAS </a:t>
            </a:r>
          </a:p>
          <a:p>
            <a:r>
              <a:rPr lang="en-US" dirty="0"/>
              <a:t>2017 Tech Worker’s Coalition</a:t>
            </a:r>
          </a:p>
          <a:p>
            <a:endParaRPr lang="en-US" dirty="0"/>
          </a:p>
          <a:p>
            <a:r>
              <a:rPr lang="en-US" b="1" dirty="0"/>
              <a:t>Science and Technology Studies</a:t>
            </a:r>
          </a:p>
          <a:p>
            <a:r>
              <a:rPr lang="en-US" dirty="0"/>
              <a:t>1934 Technics and Civilization (Mumford)</a:t>
            </a:r>
          </a:p>
          <a:p>
            <a:r>
              <a:rPr lang="en-US" dirty="0"/>
              <a:t>1954 The Technological Society (Ellul)</a:t>
            </a:r>
          </a:p>
          <a:p>
            <a:r>
              <a:rPr lang="en-US" dirty="0"/>
              <a:t>1975 The History of Sexuality (Foucault)</a:t>
            </a:r>
          </a:p>
          <a:p>
            <a:r>
              <a:rPr lang="en-US" dirty="0"/>
              <a:t>1980 Do artifacts have politics (Winner)</a:t>
            </a:r>
          </a:p>
          <a:p>
            <a:r>
              <a:rPr lang="en-US" dirty="0"/>
              <a:t>1986 Laboratory Life: (Latour and </a:t>
            </a:r>
            <a:r>
              <a:rPr lang="en-US" dirty="0" err="1"/>
              <a:t>Woolgar</a:t>
            </a:r>
            <a:r>
              <a:rPr lang="en-US" dirty="0"/>
              <a:t>)</a:t>
            </a:r>
          </a:p>
          <a:p>
            <a:r>
              <a:rPr lang="en-US" dirty="0"/>
              <a:t>1991 </a:t>
            </a:r>
            <a:r>
              <a:rPr lang="en-US" i="1" dirty="0"/>
              <a:t>Feminism confronts technology (</a:t>
            </a:r>
            <a:r>
              <a:rPr lang="en-US" dirty="0" err="1"/>
              <a:t>Wajcman</a:t>
            </a:r>
            <a:r>
              <a:rPr lang="en-US" dirty="0"/>
              <a:t> )</a:t>
            </a:r>
          </a:p>
          <a:p>
            <a:endParaRPr lang="en-US" dirty="0"/>
          </a:p>
          <a:p>
            <a:r>
              <a:rPr lang="en-US" b="1" dirty="0"/>
              <a:t>Legislation</a:t>
            </a:r>
          </a:p>
          <a:p>
            <a:r>
              <a:rPr lang="en-US" dirty="0"/>
              <a:t>1985 Computer Fraud and Abuse Act</a:t>
            </a:r>
          </a:p>
          <a:p>
            <a:r>
              <a:rPr lang="en-US" dirty="0"/>
              <a:t>1986 Electronic Communications Privacy Act</a:t>
            </a:r>
          </a:p>
          <a:p>
            <a:r>
              <a:rPr lang="en-US" dirty="0"/>
              <a:t>1998 Children’s Online Privacy Protection Act</a:t>
            </a:r>
          </a:p>
          <a:p>
            <a:r>
              <a:rPr lang="en-US" dirty="0"/>
              <a:t>2016 General Data Protection Rules </a:t>
            </a:r>
          </a:p>
          <a:p>
            <a:endParaRPr lang="en-US" dirty="0"/>
          </a:p>
          <a:p>
            <a:endParaRPr lang="en-US" dirty="0"/>
          </a:p>
        </p:txBody>
      </p:sp>
    </p:spTree>
    <p:extLst>
      <p:ext uri="{BB962C8B-B14F-4D97-AF65-F5344CB8AC3E}">
        <p14:creationId xmlns:p14="http://schemas.microsoft.com/office/powerpoint/2010/main" val="3381499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B162AA5-DA35-1A49-9376-803E99EE195B}"/>
              </a:ext>
            </a:extLst>
          </p:cNvPr>
          <p:cNvSpPr txBox="1"/>
          <p:nvPr/>
        </p:nvSpPr>
        <p:spPr>
          <a:xfrm>
            <a:off x="5278583" y="3136612"/>
            <a:ext cx="1420090" cy="584775"/>
          </a:xfrm>
          <a:prstGeom prst="rect">
            <a:avLst/>
          </a:prstGeom>
          <a:noFill/>
        </p:spPr>
        <p:txBody>
          <a:bodyPr wrap="square" rtlCol="0">
            <a:spAutoFit/>
          </a:bodyPr>
          <a:lstStyle/>
          <a:p>
            <a:r>
              <a:rPr lang="en-US" sz="3200" dirty="0"/>
              <a:t>ethics</a:t>
            </a:r>
            <a:endParaRPr lang="en-US" sz="2800" dirty="0"/>
          </a:p>
        </p:txBody>
      </p:sp>
    </p:spTree>
    <p:extLst>
      <p:ext uri="{BB962C8B-B14F-4D97-AF65-F5344CB8AC3E}">
        <p14:creationId xmlns:p14="http://schemas.microsoft.com/office/powerpoint/2010/main" val="11343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25A9376-625F-C94C-B2AB-5EA651DBEAFE}"/>
              </a:ext>
            </a:extLst>
          </p:cNvPr>
          <p:cNvSpPr txBox="1"/>
          <p:nvPr/>
        </p:nvSpPr>
        <p:spPr>
          <a:xfrm>
            <a:off x="2258291" y="1273176"/>
            <a:ext cx="2417618" cy="584775"/>
          </a:xfrm>
          <a:prstGeom prst="rect">
            <a:avLst/>
          </a:prstGeom>
          <a:noFill/>
        </p:spPr>
        <p:txBody>
          <a:bodyPr wrap="square" rtlCol="0">
            <a:spAutoFit/>
          </a:bodyPr>
          <a:lstStyle/>
          <a:p>
            <a:r>
              <a:rPr lang="en-US" sz="3200" dirty="0"/>
              <a:t>deontology</a:t>
            </a:r>
            <a:endParaRPr lang="en-US" sz="2800" dirty="0"/>
          </a:p>
        </p:txBody>
      </p:sp>
      <p:sp>
        <p:nvSpPr>
          <p:cNvPr id="4" name="TextBox 3">
            <a:extLst>
              <a:ext uri="{FF2B5EF4-FFF2-40B4-BE49-F238E27FC236}">
                <a16:creationId xmlns:a16="http://schemas.microsoft.com/office/drawing/2014/main" id="{378AC0E9-D502-DF4C-AC8D-84E7A45E04D8}"/>
              </a:ext>
            </a:extLst>
          </p:cNvPr>
          <p:cNvSpPr txBox="1"/>
          <p:nvPr/>
        </p:nvSpPr>
        <p:spPr>
          <a:xfrm>
            <a:off x="8749146" y="4023304"/>
            <a:ext cx="2417618" cy="584775"/>
          </a:xfrm>
          <a:prstGeom prst="rect">
            <a:avLst/>
          </a:prstGeom>
          <a:noFill/>
        </p:spPr>
        <p:txBody>
          <a:bodyPr wrap="square" rtlCol="0">
            <a:spAutoFit/>
          </a:bodyPr>
          <a:lstStyle/>
          <a:p>
            <a:r>
              <a:rPr lang="en-US" sz="3200" dirty="0"/>
              <a:t>Aristotle</a:t>
            </a:r>
            <a:endParaRPr lang="en-US" sz="2800" dirty="0"/>
          </a:p>
        </p:txBody>
      </p:sp>
      <p:sp>
        <p:nvSpPr>
          <p:cNvPr id="5" name="TextBox 4">
            <a:extLst>
              <a:ext uri="{FF2B5EF4-FFF2-40B4-BE49-F238E27FC236}">
                <a16:creationId xmlns:a16="http://schemas.microsoft.com/office/drawing/2014/main" id="{B00DE1DE-6297-1E4A-A2AA-D93D2A0BC578}"/>
              </a:ext>
            </a:extLst>
          </p:cNvPr>
          <p:cNvSpPr txBox="1"/>
          <p:nvPr/>
        </p:nvSpPr>
        <p:spPr>
          <a:xfrm>
            <a:off x="1877291" y="4608079"/>
            <a:ext cx="1742209" cy="1077218"/>
          </a:xfrm>
          <a:prstGeom prst="rect">
            <a:avLst/>
          </a:prstGeom>
          <a:noFill/>
        </p:spPr>
        <p:txBody>
          <a:bodyPr wrap="square" rtlCol="0">
            <a:spAutoFit/>
          </a:bodyPr>
          <a:lstStyle/>
          <a:p>
            <a:r>
              <a:rPr lang="en-US" sz="3200" dirty="0"/>
              <a:t>trolley problem</a:t>
            </a:r>
            <a:endParaRPr lang="en-US" sz="2800" dirty="0"/>
          </a:p>
        </p:txBody>
      </p:sp>
      <p:sp>
        <p:nvSpPr>
          <p:cNvPr id="7" name="TextBox 6">
            <a:extLst>
              <a:ext uri="{FF2B5EF4-FFF2-40B4-BE49-F238E27FC236}">
                <a16:creationId xmlns:a16="http://schemas.microsoft.com/office/drawing/2014/main" id="{7D70B52B-B9B6-F94D-A850-0AE4C364D418}"/>
              </a:ext>
            </a:extLst>
          </p:cNvPr>
          <p:cNvSpPr txBox="1"/>
          <p:nvPr/>
        </p:nvSpPr>
        <p:spPr>
          <a:xfrm>
            <a:off x="7159337" y="2079625"/>
            <a:ext cx="2798618" cy="584775"/>
          </a:xfrm>
          <a:prstGeom prst="rect">
            <a:avLst/>
          </a:prstGeom>
          <a:noFill/>
        </p:spPr>
        <p:txBody>
          <a:bodyPr wrap="square" rtlCol="0">
            <a:spAutoFit/>
          </a:bodyPr>
          <a:lstStyle/>
          <a:p>
            <a:r>
              <a:rPr lang="en-US" sz="3200" dirty="0"/>
              <a:t>Kant</a:t>
            </a:r>
            <a:endParaRPr lang="en-US" sz="2800" dirty="0"/>
          </a:p>
        </p:txBody>
      </p:sp>
      <p:sp>
        <p:nvSpPr>
          <p:cNvPr id="9" name="TextBox 8">
            <a:extLst>
              <a:ext uri="{FF2B5EF4-FFF2-40B4-BE49-F238E27FC236}">
                <a16:creationId xmlns:a16="http://schemas.microsoft.com/office/drawing/2014/main" id="{7B6FBF44-D511-F342-8195-01FF2466DEDA}"/>
              </a:ext>
            </a:extLst>
          </p:cNvPr>
          <p:cNvSpPr txBox="1"/>
          <p:nvPr/>
        </p:nvSpPr>
        <p:spPr>
          <a:xfrm>
            <a:off x="477982" y="2797755"/>
            <a:ext cx="2798618" cy="584775"/>
          </a:xfrm>
          <a:prstGeom prst="rect">
            <a:avLst/>
          </a:prstGeom>
          <a:noFill/>
        </p:spPr>
        <p:txBody>
          <a:bodyPr wrap="square" rtlCol="0">
            <a:spAutoFit/>
          </a:bodyPr>
          <a:lstStyle/>
          <a:p>
            <a:r>
              <a:rPr lang="en-US" sz="3200" dirty="0"/>
              <a:t>utilitarianism</a:t>
            </a:r>
            <a:endParaRPr lang="en-US" sz="2800" dirty="0"/>
          </a:p>
        </p:txBody>
      </p:sp>
      <p:sp>
        <p:nvSpPr>
          <p:cNvPr id="10" name="TextBox 9">
            <a:extLst>
              <a:ext uri="{FF2B5EF4-FFF2-40B4-BE49-F238E27FC236}">
                <a16:creationId xmlns:a16="http://schemas.microsoft.com/office/drawing/2014/main" id="{C6FE56F3-BFBD-AF40-9EB6-166745C2F40C}"/>
              </a:ext>
            </a:extLst>
          </p:cNvPr>
          <p:cNvSpPr txBox="1"/>
          <p:nvPr/>
        </p:nvSpPr>
        <p:spPr>
          <a:xfrm>
            <a:off x="6141028" y="598629"/>
            <a:ext cx="2798618" cy="584775"/>
          </a:xfrm>
          <a:prstGeom prst="rect">
            <a:avLst/>
          </a:prstGeom>
          <a:noFill/>
        </p:spPr>
        <p:txBody>
          <a:bodyPr wrap="square" rtlCol="0">
            <a:spAutoFit/>
          </a:bodyPr>
          <a:lstStyle/>
          <a:p>
            <a:r>
              <a:rPr lang="en-US" sz="3200" dirty="0"/>
              <a:t>Husserl</a:t>
            </a:r>
            <a:endParaRPr lang="en-US" sz="2800" dirty="0"/>
          </a:p>
        </p:txBody>
      </p:sp>
      <p:sp>
        <p:nvSpPr>
          <p:cNvPr id="11" name="TextBox 10">
            <a:extLst>
              <a:ext uri="{FF2B5EF4-FFF2-40B4-BE49-F238E27FC236}">
                <a16:creationId xmlns:a16="http://schemas.microsoft.com/office/drawing/2014/main" id="{9AC17B6E-4723-FD49-847A-A554A9FEF259}"/>
              </a:ext>
            </a:extLst>
          </p:cNvPr>
          <p:cNvSpPr txBox="1"/>
          <p:nvPr/>
        </p:nvSpPr>
        <p:spPr>
          <a:xfrm>
            <a:off x="9552710" y="951058"/>
            <a:ext cx="2798618" cy="584775"/>
          </a:xfrm>
          <a:prstGeom prst="rect">
            <a:avLst/>
          </a:prstGeom>
          <a:noFill/>
        </p:spPr>
        <p:txBody>
          <a:bodyPr wrap="square" rtlCol="0">
            <a:spAutoFit/>
          </a:bodyPr>
          <a:lstStyle/>
          <a:p>
            <a:r>
              <a:rPr lang="en-US" sz="3200" dirty="0"/>
              <a:t>Nietzsche</a:t>
            </a:r>
            <a:endParaRPr lang="en-US" sz="2800" dirty="0"/>
          </a:p>
        </p:txBody>
      </p:sp>
      <p:sp>
        <p:nvSpPr>
          <p:cNvPr id="12" name="TextBox 11">
            <a:extLst>
              <a:ext uri="{FF2B5EF4-FFF2-40B4-BE49-F238E27FC236}">
                <a16:creationId xmlns:a16="http://schemas.microsoft.com/office/drawing/2014/main" id="{94164ECF-4DA4-F04E-9738-86A87E3682D5}"/>
              </a:ext>
            </a:extLst>
          </p:cNvPr>
          <p:cNvSpPr txBox="1"/>
          <p:nvPr/>
        </p:nvSpPr>
        <p:spPr>
          <a:xfrm>
            <a:off x="5278583" y="3136612"/>
            <a:ext cx="1420090" cy="584775"/>
          </a:xfrm>
          <a:prstGeom prst="rect">
            <a:avLst/>
          </a:prstGeom>
          <a:noFill/>
        </p:spPr>
        <p:txBody>
          <a:bodyPr wrap="square" rtlCol="0">
            <a:spAutoFit/>
          </a:bodyPr>
          <a:lstStyle/>
          <a:p>
            <a:r>
              <a:rPr lang="en-US" sz="3200" dirty="0"/>
              <a:t>ethics</a:t>
            </a:r>
            <a:endParaRPr lang="en-US" sz="2800" dirty="0"/>
          </a:p>
        </p:txBody>
      </p:sp>
      <p:sp>
        <p:nvSpPr>
          <p:cNvPr id="13" name="TextBox 12">
            <a:extLst>
              <a:ext uri="{FF2B5EF4-FFF2-40B4-BE49-F238E27FC236}">
                <a16:creationId xmlns:a16="http://schemas.microsoft.com/office/drawing/2014/main" id="{802925EA-F502-9A4B-B822-EE011F44EBD2}"/>
              </a:ext>
            </a:extLst>
          </p:cNvPr>
          <p:cNvSpPr txBox="1"/>
          <p:nvPr/>
        </p:nvSpPr>
        <p:spPr>
          <a:xfrm>
            <a:off x="6418118" y="4685022"/>
            <a:ext cx="1603663" cy="1015663"/>
          </a:xfrm>
          <a:prstGeom prst="rect">
            <a:avLst/>
          </a:prstGeom>
          <a:noFill/>
        </p:spPr>
        <p:txBody>
          <a:bodyPr wrap="square" rtlCol="0">
            <a:spAutoFit/>
          </a:bodyPr>
          <a:lstStyle/>
          <a:p>
            <a:r>
              <a:rPr lang="en-US" sz="3200" dirty="0"/>
              <a:t>values</a:t>
            </a:r>
          </a:p>
          <a:p>
            <a:endParaRPr lang="en-US" sz="2800" dirty="0"/>
          </a:p>
        </p:txBody>
      </p:sp>
      <p:sp>
        <p:nvSpPr>
          <p:cNvPr id="14" name="TextBox 13">
            <a:extLst>
              <a:ext uri="{FF2B5EF4-FFF2-40B4-BE49-F238E27FC236}">
                <a16:creationId xmlns:a16="http://schemas.microsoft.com/office/drawing/2014/main" id="{518C756C-C09B-3C4C-8118-B7E02DA25E62}"/>
              </a:ext>
            </a:extLst>
          </p:cNvPr>
          <p:cNvSpPr txBox="1"/>
          <p:nvPr/>
        </p:nvSpPr>
        <p:spPr>
          <a:xfrm>
            <a:off x="8593283" y="5282046"/>
            <a:ext cx="2417618" cy="1077218"/>
          </a:xfrm>
          <a:prstGeom prst="rect">
            <a:avLst/>
          </a:prstGeom>
          <a:noFill/>
        </p:spPr>
        <p:txBody>
          <a:bodyPr wrap="square" rtlCol="0">
            <a:spAutoFit/>
          </a:bodyPr>
          <a:lstStyle/>
          <a:p>
            <a:r>
              <a:rPr lang="en-US" sz="3200" dirty="0"/>
              <a:t>social impacts</a:t>
            </a:r>
            <a:endParaRPr lang="en-US" sz="2800" dirty="0"/>
          </a:p>
        </p:txBody>
      </p:sp>
      <p:sp>
        <p:nvSpPr>
          <p:cNvPr id="15" name="TextBox 14">
            <a:extLst>
              <a:ext uri="{FF2B5EF4-FFF2-40B4-BE49-F238E27FC236}">
                <a16:creationId xmlns:a16="http://schemas.microsoft.com/office/drawing/2014/main" id="{6A15363C-5202-B540-ACE2-DD7A45F99E52}"/>
              </a:ext>
            </a:extLst>
          </p:cNvPr>
          <p:cNvSpPr txBox="1"/>
          <p:nvPr/>
        </p:nvSpPr>
        <p:spPr>
          <a:xfrm>
            <a:off x="3688773" y="5751539"/>
            <a:ext cx="3079173" cy="1015663"/>
          </a:xfrm>
          <a:prstGeom prst="rect">
            <a:avLst/>
          </a:prstGeom>
          <a:noFill/>
        </p:spPr>
        <p:txBody>
          <a:bodyPr wrap="square" rtlCol="0">
            <a:spAutoFit/>
          </a:bodyPr>
          <a:lstStyle/>
          <a:p>
            <a:r>
              <a:rPr lang="en-US" sz="3200" dirty="0"/>
              <a:t>professionalism</a:t>
            </a:r>
          </a:p>
          <a:p>
            <a:endParaRPr lang="en-US" sz="2800" dirty="0"/>
          </a:p>
        </p:txBody>
      </p:sp>
      <p:sp>
        <p:nvSpPr>
          <p:cNvPr id="17" name="TextBox 16">
            <a:extLst>
              <a:ext uri="{FF2B5EF4-FFF2-40B4-BE49-F238E27FC236}">
                <a16:creationId xmlns:a16="http://schemas.microsoft.com/office/drawing/2014/main" id="{7189634A-7838-6D45-BD67-14557725AC6B}"/>
              </a:ext>
            </a:extLst>
          </p:cNvPr>
          <p:cNvSpPr txBox="1"/>
          <p:nvPr/>
        </p:nvSpPr>
        <p:spPr>
          <a:xfrm>
            <a:off x="2429741" y="3702917"/>
            <a:ext cx="2798618" cy="584775"/>
          </a:xfrm>
          <a:prstGeom prst="rect">
            <a:avLst/>
          </a:prstGeom>
          <a:noFill/>
        </p:spPr>
        <p:txBody>
          <a:bodyPr wrap="square" rtlCol="0">
            <a:spAutoFit/>
          </a:bodyPr>
          <a:lstStyle/>
          <a:p>
            <a:r>
              <a:rPr lang="en-US" sz="3200" dirty="0"/>
              <a:t>navel-gazing</a:t>
            </a:r>
            <a:endParaRPr lang="en-US" sz="2800" dirty="0"/>
          </a:p>
        </p:txBody>
      </p:sp>
      <p:sp>
        <p:nvSpPr>
          <p:cNvPr id="18" name="TextBox 17">
            <a:extLst>
              <a:ext uri="{FF2B5EF4-FFF2-40B4-BE49-F238E27FC236}">
                <a16:creationId xmlns:a16="http://schemas.microsoft.com/office/drawing/2014/main" id="{CB16B0E5-2563-1740-A8F7-1CDC9DA35B91}"/>
              </a:ext>
            </a:extLst>
          </p:cNvPr>
          <p:cNvSpPr txBox="1"/>
          <p:nvPr/>
        </p:nvSpPr>
        <p:spPr>
          <a:xfrm>
            <a:off x="4000500" y="2172977"/>
            <a:ext cx="2417618" cy="584775"/>
          </a:xfrm>
          <a:prstGeom prst="rect">
            <a:avLst/>
          </a:prstGeom>
          <a:noFill/>
        </p:spPr>
        <p:txBody>
          <a:bodyPr wrap="square" rtlCol="0">
            <a:spAutoFit/>
          </a:bodyPr>
          <a:lstStyle/>
          <a:p>
            <a:r>
              <a:rPr lang="en-US" sz="3200" dirty="0"/>
              <a:t>standards</a:t>
            </a:r>
            <a:endParaRPr lang="en-US" sz="2800" dirty="0"/>
          </a:p>
        </p:txBody>
      </p:sp>
    </p:spTree>
    <p:extLst>
      <p:ext uri="{BB962C8B-B14F-4D97-AF65-F5344CB8AC3E}">
        <p14:creationId xmlns:p14="http://schemas.microsoft.com/office/powerpoint/2010/main" val="1594431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B162AA5-DA35-1A49-9376-803E99EE195B}"/>
              </a:ext>
            </a:extLst>
          </p:cNvPr>
          <p:cNvSpPr txBox="1"/>
          <p:nvPr/>
        </p:nvSpPr>
        <p:spPr>
          <a:xfrm>
            <a:off x="5278583" y="3136612"/>
            <a:ext cx="1420090" cy="584775"/>
          </a:xfrm>
          <a:prstGeom prst="rect">
            <a:avLst/>
          </a:prstGeom>
          <a:noFill/>
        </p:spPr>
        <p:txBody>
          <a:bodyPr wrap="square" rtlCol="0">
            <a:spAutoFit/>
          </a:bodyPr>
          <a:lstStyle/>
          <a:p>
            <a:r>
              <a:rPr lang="en-US" sz="3200" dirty="0"/>
              <a:t>ethics</a:t>
            </a:r>
            <a:endParaRPr lang="en-US" sz="2800" dirty="0"/>
          </a:p>
        </p:txBody>
      </p:sp>
    </p:spTree>
    <p:extLst>
      <p:ext uri="{BB962C8B-B14F-4D97-AF65-F5344CB8AC3E}">
        <p14:creationId xmlns:p14="http://schemas.microsoft.com/office/powerpoint/2010/main" val="28526409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ABF486-9527-D640-ADB3-A53FA5521206}"/>
              </a:ext>
            </a:extLst>
          </p:cNvPr>
          <p:cNvSpPr txBox="1"/>
          <p:nvPr/>
        </p:nvSpPr>
        <p:spPr>
          <a:xfrm>
            <a:off x="2374056" y="1729623"/>
            <a:ext cx="7443887" cy="3539430"/>
          </a:xfrm>
          <a:prstGeom prst="rect">
            <a:avLst/>
          </a:prstGeom>
          <a:noFill/>
        </p:spPr>
        <p:txBody>
          <a:bodyPr wrap="square" rtlCol="0">
            <a:spAutoFit/>
          </a:bodyPr>
          <a:lstStyle/>
          <a:p>
            <a:r>
              <a:rPr lang="en-US" sz="2800" dirty="0"/>
              <a:t>How do you convince someone about the importance of privacy who doesn’t believe in it?</a:t>
            </a:r>
          </a:p>
          <a:p>
            <a:endParaRPr lang="en-US" sz="2800" dirty="0"/>
          </a:p>
          <a:p>
            <a:r>
              <a:rPr lang="en-US" sz="2800" dirty="0"/>
              <a:t>Can we hold technical systems to a higher standard than we would human systems?</a:t>
            </a:r>
          </a:p>
          <a:p>
            <a:endParaRPr lang="en-US" sz="2800" dirty="0"/>
          </a:p>
          <a:p>
            <a:r>
              <a:rPr lang="en-US" sz="2800" dirty="0"/>
              <a:t>Does an employee’s opinion matter if it would negative affect the bottom line?</a:t>
            </a:r>
          </a:p>
        </p:txBody>
      </p:sp>
    </p:spTree>
    <p:extLst>
      <p:ext uri="{BB962C8B-B14F-4D97-AF65-F5344CB8AC3E}">
        <p14:creationId xmlns:p14="http://schemas.microsoft.com/office/powerpoint/2010/main" val="3797415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B162AA5-DA35-1A49-9376-803E99EE195B}"/>
              </a:ext>
            </a:extLst>
          </p:cNvPr>
          <p:cNvSpPr txBox="1"/>
          <p:nvPr/>
        </p:nvSpPr>
        <p:spPr>
          <a:xfrm>
            <a:off x="5278583" y="3136612"/>
            <a:ext cx="1420090" cy="584775"/>
          </a:xfrm>
          <a:prstGeom prst="rect">
            <a:avLst/>
          </a:prstGeom>
          <a:noFill/>
        </p:spPr>
        <p:txBody>
          <a:bodyPr wrap="square" rtlCol="0">
            <a:spAutoFit/>
          </a:bodyPr>
          <a:lstStyle/>
          <a:p>
            <a:r>
              <a:rPr lang="en-US" sz="3200" dirty="0"/>
              <a:t>ethics</a:t>
            </a:r>
            <a:endParaRPr lang="en-US" sz="2800" dirty="0"/>
          </a:p>
        </p:txBody>
      </p:sp>
    </p:spTree>
    <p:extLst>
      <p:ext uri="{BB962C8B-B14F-4D97-AF65-F5344CB8AC3E}">
        <p14:creationId xmlns:p14="http://schemas.microsoft.com/office/powerpoint/2010/main" val="3744081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Cambria">
      <a:majorFont>
        <a:latin typeface="Calibri" panose="020F0502020204030204"/>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3083</TotalTime>
  <Words>2771</Words>
  <Application>Microsoft Macintosh PowerPoint</Application>
  <PresentationFormat>Widescreen</PresentationFormat>
  <Paragraphs>498</Paragraphs>
  <Slides>47</Slides>
  <Notes>45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47</vt:i4>
      </vt:variant>
    </vt:vector>
  </HeadingPairs>
  <TitlesOfParts>
    <vt:vector size="51" baseType="lpstr">
      <vt:lpstr>Arial</vt:lpstr>
      <vt:lpstr>Calibri</vt:lpstr>
      <vt:lpstr>Cambria</vt:lpstr>
      <vt:lpstr>Office Theme</vt:lpstr>
      <vt:lpstr>The State of Ethics in Computer Science</vt:lpstr>
      <vt:lpstr>PowerPoint Presentation</vt:lpstr>
      <vt:lpstr>PowerPoint Presentation</vt:lpstr>
      <vt:lpstr>Framing  History Now Direction</vt:lpstr>
      <vt:lpstr>PowerPoint Presentation</vt:lpstr>
      <vt:lpstr>PowerPoint Presentation</vt:lpstr>
      <vt:lpstr>PowerPoint Presentation</vt:lpstr>
      <vt:lpstr>PowerPoint Presentation</vt:lpstr>
      <vt:lpstr>PowerPoint Presentation</vt:lpstr>
      <vt:lpstr>PowerPoint Presentation</vt:lpstr>
      <vt:lpstr>Framing  History Now Direction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Framing  History Now Direction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 fourth response to questions of:</vt:lpstr>
      <vt:lpstr>Framing  History Now Direction</vt:lpstr>
      <vt:lpstr>PowerPoint Presentation</vt:lpstr>
      <vt:lpstr>PowerPoint Presentation</vt:lpstr>
      <vt:lpstr>PowerPoint Presentation</vt:lpstr>
      <vt:lpstr>PowerPoint Presentation</vt:lpstr>
      <vt:lpstr>ethics means exploring agency</vt:lpstr>
      <vt:lpstr>  ethics means exploring agency based on one’s values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State of Ethics in Computer Science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State of Ethics in Computer Science</dc:title>
  <dc:creator>Jared Moore</dc:creator>
  <cp:lastModifiedBy>Jared Moore</cp:lastModifiedBy>
  <cp:revision>166</cp:revision>
  <dcterms:created xsi:type="dcterms:W3CDTF">2019-04-21T15:03:38Z</dcterms:created>
  <dcterms:modified xsi:type="dcterms:W3CDTF">2019-04-23T18:27:06Z</dcterms:modified>
</cp:coreProperties>
</file>

<file path=docProps/thumbnail.jpeg>
</file>